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6"/>
  </p:notesMasterIdLst>
  <p:sldIdLst>
    <p:sldId id="277" r:id="rId5"/>
    <p:sldId id="278" r:id="rId6"/>
    <p:sldId id="257" r:id="rId7"/>
    <p:sldId id="279" r:id="rId8"/>
    <p:sldId id="280" r:id="rId9"/>
    <p:sldId id="281" r:id="rId10"/>
    <p:sldId id="282" r:id="rId11"/>
    <p:sldId id="283" r:id="rId12"/>
    <p:sldId id="256" r:id="rId13"/>
    <p:sldId id="259" r:id="rId14"/>
    <p:sldId id="260" r:id="rId15"/>
    <p:sldId id="263" r:id="rId16"/>
    <p:sldId id="264" r:id="rId17"/>
    <p:sldId id="262" r:id="rId18"/>
    <p:sldId id="265" r:id="rId19"/>
    <p:sldId id="267" r:id="rId20"/>
    <p:sldId id="266" r:id="rId21"/>
    <p:sldId id="284" r:id="rId22"/>
    <p:sldId id="268" r:id="rId23"/>
    <p:sldId id="310" r:id="rId24"/>
    <p:sldId id="311" r:id="rId25"/>
    <p:sldId id="286" r:id="rId26"/>
    <p:sldId id="312" r:id="rId27"/>
    <p:sldId id="289" r:id="rId28"/>
    <p:sldId id="290" r:id="rId29"/>
    <p:sldId id="291" r:id="rId30"/>
    <p:sldId id="292" r:id="rId31"/>
    <p:sldId id="293" r:id="rId32"/>
    <p:sldId id="294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6" r:id="rId41"/>
    <p:sldId id="285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AA3F6-2E86-405C-A883-FB3D474988F7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11053-38A9-4957-8F3E-34D700A017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360EE-6C7D-4B65-99B3-0006467489ED}" type="slidenum">
              <a:rPr lang="en-GB" altLang="it-IT">
                <a:solidFill>
                  <a:prstClr val="black"/>
                </a:solidFill>
              </a:rPr>
              <a:pPr/>
              <a:t>33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C53B8D-FF2B-4079-A858-32A5ABDB77AB}" type="slidenum">
              <a:rPr lang="en-GB" altLang="it-IT">
                <a:solidFill>
                  <a:prstClr val="black"/>
                </a:solidFill>
              </a:rPr>
              <a:pPr/>
              <a:t>36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382B4D-97BD-49C5-B64B-DC40051444BD}" type="slidenum">
              <a:rPr lang="en-GB" altLang="it-IT">
                <a:solidFill>
                  <a:prstClr val="black"/>
                </a:solidFill>
              </a:rPr>
              <a:pPr/>
              <a:t>37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48D1C3-FB32-48CE-AEF1-CA2BCEC64348}" type="slidenum">
              <a:rPr lang="en-GB" altLang="it-IT">
                <a:solidFill>
                  <a:prstClr val="black"/>
                </a:solidFill>
              </a:rPr>
              <a:pPr/>
              <a:t>39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80A6EC-B014-4684-AE53-A4ADE12FB6AE}" type="slidenum">
              <a:rPr lang="en-GB" altLang="it-IT">
                <a:solidFill>
                  <a:prstClr val="black"/>
                </a:solidFill>
              </a:rPr>
              <a:pPr/>
              <a:t>40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6D8BB-80D2-42EB-BBF8-C78CD603538A}" type="slidenum">
              <a:rPr lang="en-GB" altLang="it-IT">
                <a:solidFill>
                  <a:prstClr val="black"/>
                </a:solidFill>
              </a:rPr>
              <a:pPr/>
              <a:t>41</a:t>
            </a:fld>
            <a:endParaRPr lang="en-GB" altLang="it-IT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56" y="4344588"/>
            <a:ext cx="5031888" cy="4113782"/>
          </a:xfrm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1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0885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7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6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0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0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11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2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21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7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7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E33E7D-FA3B-40F2-832E-75981F02EAD0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67463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BA2AA5-1836-425E-9C14-198DCBA1FCA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42959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729A8B-702F-45AD-8CE0-30DC6920B14F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47642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DDA0DA-128B-4BBB-BE22-6E28CFA69C0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3921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07344A-632C-48E7-B668-A706C0B6046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254529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1DCA89-17C7-4846-AF71-79A5C7C0BCBE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624127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496412-B3CD-4238-AE36-592EA65472C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4086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4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57AC3E-62C8-4AD1-99DA-1FCB8B13CB46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3292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197E71-F8C2-494E-8D92-FACDAAFB9FE4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42447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75E4D0-4C9D-4784-A5B5-83166267C9F2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321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C7EA50-2388-4B82-8061-5F591672C05E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99772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83" indent="0" algn="ctr">
              <a:buNone/>
              <a:defRPr/>
            </a:lvl2pPr>
            <a:lvl3pPr marL="829366" indent="0" algn="ctr">
              <a:buNone/>
              <a:defRPr/>
            </a:lvl3pPr>
            <a:lvl4pPr marL="1244049" indent="0" algn="ctr">
              <a:buNone/>
              <a:defRPr/>
            </a:lvl4pPr>
            <a:lvl5pPr marL="1658732" indent="0" algn="ctr">
              <a:buNone/>
              <a:defRPr/>
            </a:lvl5pPr>
            <a:lvl6pPr marL="2073416" indent="0" algn="ctr">
              <a:buNone/>
              <a:defRPr/>
            </a:lvl6pPr>
            <a:lvl7pPr marL="2488099" indent="0" algn="ctr">
              <a:buNone/>
              <a:defRPr/>
            </a:lvl7pPr>
            <a:lvl8pPr marL="2902782" indent="0" algn="ctr">
              <a:buNone/>
              <a:defRPr/>
            </a:lvl8pPr>
            <a:lvl9pPr marL="3317465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2F42-4358-4F23-9D80-DA7F39F2CD8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92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2E76D-DF05-4CC1-887B-E13F15E7586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8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83" indent="0">
              <a:buNone/>
              <a:defRPr sz="1600"/>
            </a:lvl2pPr>
            <a:lvl3pPr marL="829366" indent="0">
              <a:buNone/>
              <a:defRPr sz="1500"/>
            </a:lvl3pPr>
            <a:lvl4pPr marL="1244049" indent="0">
              <a:buNone/>
              <a:defRPr sz="1300"/>
            </a:lvl4pPr>
            <a:lvl5pPr marL="1658732" indent="0">
              <a:buNone/>
              <a:defRPr sz="1300"/>
            </a:lvl5pPr>
            <a:lvl6pPr marL="2073416" indent="0">
              <a:buNone/>
              <a:defRPr sz="1300"/>
            </a:lvl6pPr>
            <a:lvl7pPr marL="2488099" indent="0">
              <a:buNone/>
              <a:defRPr sz="1300"/>
            </a:lvl7pPr>
            <a:lvl8pPr marL="2902782" indent="0">
              <a:buNone/>
              <a:defRPr sz="1300"/>
            </a:lvl8pPr>
            <a:lvl9pPr marL="3317465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C886-3E65-4D23-AA32-12D3619807F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920" y="1600008"/>
            <a:ext cx="4044960" cy="45263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122" y="1600008"/>
            <a:ext cx="4046400" cy="45263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EA164-641D-45CC-A3D9-2807ED39A11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0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277FF-3004-41AE-AAA9-04CBF76FB72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03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C752A-A556-4645-B624-274D79E0096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8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28E86-DBC5-4AB2-9356-A5A5B23118F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45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F91C-1F8C-4715-8CCE-5506C0912D2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99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F062C-FEB6-4086-B8C1-67A19227ED0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18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3F606-590A-4B59-91AB-13DCBB7B27CA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32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1200" y="275069"/>
            <a:ext cx="2056320" cy="585133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922" y="275069"/>
            <a:ext cx="6035040" cy="585133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31BB0-BDBA-4D27-B081-CE225A3455E9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4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9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DAC6-F8B0-45D0-B295-A9445817502B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E3A6-341E-4B9E-A82D-D70D758A05C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7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56B5F3-F5C7-41B1-85E6-2B5F74D82D25}" type="datetimeFigureOut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10/01/2017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E9324F-1667-416C-AA7B-6D390BE017B4}" type="slidenum">
              <a:rPr lang="it-IT" smtClean="0">
                <a:solidFill>
                  <a:prstClr val="white">
                    <a:shade val="50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80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endParaRPr lang="en-GB" altLang="it-IT" smtClean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endParaRPr lang="en-GB" altLang="it-IT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fld id="{26D61003-3A74-429E-BF0D-EA3A0AD9543A}" type="slidenum">
              <a:rPr lang="en-GB" altLang="it-IT" smtClean="0"/>
              <a:pPr defTabSz="407526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10196123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979214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979214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marL="979214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marL="979214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marL="979214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1393941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1808667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2223393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2638119" indent="-19584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91686" indent="-293764" algn="l" defTabSz="407526" rtl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45000"/>
        <a:buFont typeface="Wingdings" pitchFamily="2" charset="2"/>
        <a:buChar char="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07526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pitchFamily="18" charset="2"/>
        <a:buChar char=""/>
        <a:defRPr sz="2500">
          <a:solidFill>
            <a:srgbClr val="000000"/>
          </a:solidFill>
          <a:latin typeface="+mn-lt"/>
          <a:ea typeface="+mn-ea"/>
        </a:defRPr>
      </a:lvl2pPr>
      <a:lvl3pPr marL="1175057" indent="-195843" algn="l" defTabSz="407526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pitchFamily="2" charset="2"/>
        <a:buChar char=""/>
        <a:defRPr sz="2200">
          <a:solidFill>
            <a:srgbClr val="000000"/>
          </a:solidFill>
          <a:latin typeface="+mn-lt"/>
          <a:ea typeface="+mn-ea"/>
        </a:defRPr>
      </a:lvl3pPr>
      <a:lvl4pPr marL="1566743" indent="-195843" algn="l" defTabSz="407526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pitchFamily="18" charset="2"/>
        <a:buChar char=""/>
        <a:defRPr sz="1800">
          <a:solidFill>
            <a:srgbClr val="000000"/>
          </a:solidFill>
          <a:latin typeface="+mn-lt"/>
          <a:ea typeface="+mn-ea"/>
        </a:defRPr>
      </a:lvl4pPr>
      <a:lvl5pPr marL="1958429" indent="-19584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</a:defRPr>
      </a:lvl5pPr>
      <a:lvl6pPr marL="2373155" indent="-19584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</a:defRPr>
      </a:lvl6pPr>
      <a:lvl7pPr marL="2787881" indent="-19584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</a:defRPr>
      </a:lvl7pPr>
      <a:lvl8pPr marL="3202607" indent="-19584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</a:defRPr>
      </a:lvl8pPr>
      <a:lvl9pPr marL="3617333" indent="-19584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22" y="275071"/>
            <a:ext cx="8229600" cy="11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2" y="1600008"/>
            <a:ext cx="8229600" cy="452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920" y="6245938"/>
            <a:ext cx="213264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defTabSz="914320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800" y="6245938"/>
            <a:ext cx="289440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defTabSz="914320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2" y="6245938"/>
            <a:ext cx="2134080" cy="4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320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3A967-013F-4BAF-85B8-D6CFE27841A5}" type="slidenum">
              <a:rPr lang="it-IT" altLang="it-IT" smtClean="0">
                <a:solidFill>
                  <a:srgbClr val="000000"/>
                </a:solidFill>
                <a:ea typeface="MS Gothic" pitchFamily="4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2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14683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29366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44049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58732" algn="ctr" defTabSz="91432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690" indent="-342690" algn="l" defTabSz="914320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74" indent="-286536" algn="l" defTabSz="914320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258" indent="-228940" algn="l" defTabSz="914320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98" indent="-228940" algn="l" defTabSz="914320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578" indent="-228940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2260" indent="-228940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86944" indent="-228940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01626" indent="-228940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6310" indent="-228940" algn="l" defTabSz="91432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nipg.i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jXr5SqpZzQAhWFtBQKHQpBBAsQjRwIBw&amp;url=http://www.avicenus.net/index.php/dbs-deep-brain-stimulation-in-psychiatry/&amp;psig=AFQjCNHCgUhV4Z0H-pnA-3Sh8Loa4QprYw&amp;ust=147880211052112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jpeg"/><Relationship Id="rId4" Type="http://schemas.openxmlformats.org/officeDocument/2006/relationships/hyperlink" Target="http://images.google.it/imgres?imgurl=http://health.state.tn.us/images/TB_Smear.jpg&amp;imgrefurl=http://health.state.tn.us/ceds/tb/guidelines.htm&amp;usg=__kIxkTveMFl_rUVYE0GDeR0dTi-4=&amp;h=1336&amp;w=2073&amp;sz=1799&amp;hl=it&amp;start=3&amp;um=1&amp;itbs=1&amp;tbnid=cJNxxga91MzSNM:&amp;tbnh=97&amp;tbnw=150&amp;prev=/images?q%3DMycobacyetium%2Btuberculosis%26hl%3Dit%26rlz%3D1W1SNYJ_it%26sa%3DN%26um%3D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3928" y="609329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Didelot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 - genetics 2012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11995" y="1923797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Clinica: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definizione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2786152"/>
            <a:ext cx="792088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finalizzata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caratterizzazione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degli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eziologici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campioni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biologici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ottimizzare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pazienti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infetti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e per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monitorare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l’epidemiologia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malattie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infettive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microbiologia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sanità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pubblica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Picture 4" descr="Università degli Studi di Perug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57"/>
          <a:stretch/>
        </p:blipFill>
        <p:spPr bwMode="auto">
          <a:xfrm>
            <a:off x="7450515" y="396631"/>
            <a:ext cx="1052050" cy="10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14500" y="287691"/>
            <a:ext cx="5743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dirty="0">
                <a:solidFill>
                  <a:srgbClr val="000000"/>
                </a:solidFill>
                <a:latin typeface="Arial" pitchFamily="34" charset="0"/>
              </a:rPr>
              <a:t>UNIVERSITA' degli STUDI di PERUGIA/TERNI </a:t>
            </a:r>
            <a:br>
              <a:rPr lang="en-US" altLang="it-IT" sz="2000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it-IT" altLang="it-IT" sz="2000" b="1" i="1" dirty="0">
                <a:solidFill>
                  <a:srgbClr val="000000"/>
                </a:solidFill>
                <a:latin typeface="Arial" pitchFamily="34" charset="0"/>
              </a:rPr>
              <a:t>Corso di Laurea in Medicina e Chirurgia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000000"/>
                </a:solidFill>
                <a:latin typeface="Arial" pitchFamily="34" charset="0"/>
              </a:rPr>
              <a:t>Corso integrato Medicina di Laboratorio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i="1" dirty="0">
                <a:solidFill>
                  <a:srgbClr val="5858FF"/>
                </a:solidFill>
                <a:latin typeface="Arial" pitchFamily="34" charset="0"/>
              </a:rPr>
              <a:t>Microbiologia Clinica</a:t>
            </a:r>
            <a:endParaRPr lang="it-IT" altLang="it-IT" sz="2000" b="1" dirty="0">
              <a:solidFill>
                <a:srgbClr val="5858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188640"/>
            <a:ext cx="8892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Organizzazione del laboratorio di Microbiologia Clinica in settori diagnostici.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di livello di sicurezza 2 e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diretta e indiretta delle malattie infettive batteriche, virali, fungine, protozoarie: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Esami microscopici e colturali, test molecolari, test sierologici,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immunodiagnosi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Antibiogramma e rilevazione dei meccanismi di resistenza agli antibiotici di batteri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positivi e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negativi (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meticillino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-resistenza,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vancomicino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-resistenza, resistenza inducibile ai macrolidi/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lincosamidi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ESBL, </a:t>
            </a:r>
            <a:r>
              <a:rPr lang="it-IT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Carbapenemasi</a:t>
            </a:r>
            <a:r>
              <a:rPr lang="it-I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microbiologica delle infezioni batteriche, virali, fungine e protozoarie dei seguenti sistemi e apparati:</a:t>
            </a:r>
          </a:p>
          <a:p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apparato cardio-circolatorio, </a:t>
            </a:r>
          </a:p>
          <a:p>
            <a:r>
              <a:rPr lang="it-IT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apparto urinario, </a:t>
            </a:r>
          </a:p>
          <a:p>
            <a:r>
              <a:rPr lang="it-IT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sistema nervoso centrale, </a:t>
            </a:r>
          </a:p>
          <a:p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apparato respiratorio (alte e basse vie respiratorie),  </a:t>
            </a:r>
          </a:p>
          <a:p>
            <a:r>
              <a:rPr lang="it-IT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apparato genito-urinario, </a:t>
            </a:r>
          </a:p>
          <a:p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sistema gastrointestinale (cenni), </a:t>
            </a:r>
          </a:p>
          <a:p>
            <a:r>
              <a:rPr lang="it-IT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infezioni di ferite e lesioni da pressione, </a:t>
            </a:r>
          </a:p>
          <a:p>
            <a:r>
              <a:rPr lang="it-IT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ossa e articolazioni (cenni). Infezioni nosocomiali e MDRO.</a:t>
            </a:r>
          </a:p>
          <a:p>
            <a:r>
              <a:rPr lang="it-IT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Inquadramento nosografico di ogni malattia infettiva (es.: sepsi, polmonite, infezioni delle vie urinarie, meningite, artrite settica etc.) e del più adeguato approccio diagnostico microbiologico. Formulazione della richiesta degli esami microbiologici e corretta lettura/interpretazione del referto.</a:t>
            </a:r>
            <a:endParaRPr lang="it-IT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037848"/>
              </p:ext>
            </p:extLst>
          </p:nvPr>
        </p:nvGraphicFramePr>
        <p:xfrm>
          <a:off x="251520" y="404664"/>
          <a:ext cx="8496944" cy="604867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496944"/>
              </a:tblGrid>
              <a:tr h="445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Metodi didattici: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Lezioni 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frontali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Frequenza: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Obbligatoria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0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Testi di </a:t>
                      </a:r>
                      <a:r>
                        <a:rPr lang="it-IT" sz="2000" b="1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riferimento</a:t>
                      </a:r>
                      <a:r>
                        <a:rPr lang="it-IT" sz="2000" i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Microbiologia 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Medica. Murray PR, </a:t>
                      </a:r>
                      <a:r>
                        <a:rPr lang="it-IT" sz="2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Rosenthal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LS, </a:t>
                      </a:r>
                      <a:r>
                        <a:rPr lang="it-IT" sz="2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Pfaller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MA. Edra </a:t>
                      </a:r>
                      <a:r>
                        <a:rPr lang="it-IT" sz="20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Masson</a:t>
                      </a:r>
                      <a:r>
                        <a:rPr lang="it-IT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  <a:endParaRPr lang="it-IT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Microbiologia 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Clinica. </a:t>
                      </a:r>
                      <a:r>
                        <a:rPr lang="it-IT" sz="2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Cevenini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R. </a:t>
                      </a:r>
                      <a:r>
                        <a:rPr lang="it-IT" sz="20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Piccin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 Ed.</a:t>
                      </a:r>
                      <a:endParaRPr lang="it-IT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Integrati con materiale didattico delle lezioni 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frontali (</a:t>
                      </a:r>
                      <a:r>
                        <a:rPr lang="it-IT" sz="2000" b="1" dirty="0" err="1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slides</a:t>
                      </a:r>
                      <a:r>
                        <a:rPr lang="it-IT" sz="2000" b="1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).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Risultati d'apprendimento previsti: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 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it-IT" sz="2000" dirty="0">
                          <a:solidFill>
                            <a:srgbClr val="00206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Conoscenza dei vari approcci metodologici utilizzabili per la diagnosi microbiologica diretta e indiretta delle malattie infettive</a:t>
                      </a: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.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it-IT" sz="2000" dirty="0">
                          <a:solidFill>
                            <a:srgbClr val="003300"/>
                          </a:solidFill>
                          <a:effectLst/>
                          <a:latin typeface="Verdana"/>
                          <a:ea typeface="Calibri"/>
                          <a:cs typeface="Times New Roman"/>
                        </a:rPr>
                        <a:t>Conoscenza delle corrette procedure diagnostiche microbiologiche per la diagnosi eziologica delle infezioni, con particolare riferimento alla appropriatezza dei test richiesti e alla interpretazione dei risultati delle indagini microbiologiche.</a:t>
                      </a:r>
                      <a:endParaRPr lang="it-IT" sz="2000" dirty="0">
                        <a:solidFill>
                          <a:srgbClr val="0033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60648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 Clinico 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882580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S.L,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Femmina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56aa</a:t>
            </a:r>
          </a:p>
          <a:p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Febbraio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neurochirurgico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menigioma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Ottobre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purulento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ascesso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cerebrale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sede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pregressa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craniotomia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meningioma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ottobre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miceti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BK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Gram: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numerosi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leucociti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polimorfonucleati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coccobatteri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Gram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positivi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asporigeni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colturale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miceti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BK)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interèpreta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risultato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potrebbe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9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260648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 Clinico II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7712" y="764704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A.B.,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Femmina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67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Aprile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DBS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Brain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per Parkinson = </a:t>
            </a:r>
            <a:r>
              <a:rPr lang="it-IT" dirty="0" smtClean="0"/>
              <a:t>inserimento </a:t>
            </a:r>
            <a:r>
              <a:rPr lang="it-IT" dirty="0"/>
              <a:t>di un elettrodo in un punto definito del </a:t>
            </a:r>
            <a:r>
              <a:rPr lang="it-IT" dirty="0" smtClean="0"/>
              <a:t>cervello, collegato </a:t>
            </a:r>
            <a:r>
              <a:rPr lang="it-IT" dirty="0"/>
              <a:t>a un generatore d’impulsi </a:t>
            </a:r>
            <a:r>
              <a:rPr lang="it-IT" dirty="0" smtClean="0"/>
              <a:t>(pacemaker) </a:t>
            </a:r>
            <a:r>
              <a:rPr lang="it-IT" dirty="0"/>
              <a:t>collocato sottocute nella regione </a:t>
            </a:r>
            <a:r>
              <a:rPr lang="it-IT" dirty="0" err="1" smtClean="0"/>
              <a:t>antero</a:t>
            </a:r>
            <a:r>
              <a:rPr lang="it-IT" dirty="0" smtClean="0"/>
              <a:t>-superiore </a:t>
            </a:r>
            <a:r>
              <a:rPr lang="it-IT" dirty="0"/>
              <a:t>del torace. Gli impulsi elettrici provocano una diminuzione dei sintomi</a:t>
            </a:r>
            <a:r>
              <a:rPr lang="it-IT" dirty="0" smtClean="0"/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Risultati immagini per deep brain stimul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196742" cy="28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02360" y="22768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Settembre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purulento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sottocutanea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inoculato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emocoltura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epidermidis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 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inviati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63320" y="3861048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Vediamo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precedenti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Agosto 2016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purulento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raccolta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sottocutanea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Gram: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numerosi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PMN,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assenti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colturale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S. epidermidis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diretta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flaconi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emocolture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Terapia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51920" y="349171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significato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clinico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573325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fareste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60212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Ottobre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2016: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nuovo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campione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confermato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S. epidermidis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Espianto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6" y="188640"/>
            <a:ext cx="71214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260648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Morale: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 b="20844"/>
          <a:stretch/>
        </p:blipFill>
        <p:spPr bwMode="auto">
          <a:xfrm>
            <a:off x="-34565" y="332656"/>
            <a:ext cx="9143069" cy="404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4494599"/>
            <a:ext cx="8136904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richieste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corrette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scorrette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Urinocoltura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Urinocoltura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Urinocoltura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gravidanza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endPara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Tampone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Tampone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feita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chirurgica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sternale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" y="548680"/>
            <a:ext cx="8979415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" y="764704"/>
            <a:ext cx="896907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2679" y="2474893"/>
            <a:ext cx="67136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sorveglianza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epidemiologica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malattie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infettive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5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" y="836713"/>
            <a:ext cx="895646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24897" y="44624"/>
            <a:ext cx="613341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microbiologica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/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dell’agente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eziologico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dell’infezione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505" y="1254532"/>
            <a:ext cx="891462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Diretta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Rilevazione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patogeno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esame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microscopico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fresco, Gram,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Immunofluorescenza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Ziehl-Neelsen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Coltivazione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patogeno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terreni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miceti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colture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virus)</a:t>
            </a:r>
          </a:p>
          <a:p>
            <a:pPr marL="342900" indent="-342900">
              <a:buFontTx/>
              <a:buChar char="-"/>
            </a:pP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Rilevazione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patogeno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(RT-PCR)</a:t>
            </a:r>
          </a:p>
          <a:p>
            <a:pPr marL="342900" indent="-342900">
              <a:buFontTx/>
              <a:buChar char="-"/>
            </a:pP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Rilevazione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microbici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(test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test al lattice, test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sierologici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Indiretta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immune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dell’ospite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patogeno</a:t>
            </a:r>
            <a:endParaRPr lang="en-US" sz="2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sieroconversione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IgM, IgG-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avidità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Mantoux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2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Quantiferon</a:t>
            </a:r>
            <a:r>
              <a:rPr lang="en-US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5"/>
          <a:stretch/>
        </p:blipFill>
        <p:spPr bwMode="auto">
          <a:xfrm>
            <a:off x="35497" y="216420"/>
            <a:ext cx="8928992" cy="46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8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" y="260648"/>
            <a:ext cx="8926006" cy="60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59632" y="5805264"/>
            <a:ext cx="67505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alert”: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segnalato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referti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1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8599"/>
            <a:ext cx="9470880" cy="6499402"/>
          </a:xfrm>
        </p:spPr>
        <p:txBody>
          <a:bodyPr/>
          <a:lstStyle/>
          <a:p>
            <a:pPr marL="76314" indent="21599" algn="ctr">
              <a:buNone/>
            </a:pPr>
            <a:r>
              <a:rPr lang="it-IT" altLang="it-IT" sz="2700" dirty="0" err="1">
                <a:solidFill>
                  <a:srgbClr val="FF3300"/>
                </a:solidFill>
              </a:rPr>
              <a:t>D.Lgs.</a:t>
            </a:r>
            <a:r>
              <a:rPr lang="it-IT" altLang="it-IT" sz="2700" dirty="0">
                <a:solidFill>
                  <a:srgbClr val="FF3300"/>
                </a:solidFill>
              </a:rPr>
              <a:t> </a:t>
            </a:r>
            <a:r>
              <a:rPr lang="it-IT" altLang="it-IT" sz="2700" dirty="0" smtClean="0">
                <a:solidFill>
                  <a:srgbClr val="FF3300"/>
                </a:solidFill>
              </a:rPr>
              <a:t>81/2008</a:t>
            </a:r>
            <a:r>
              <a:rPr lang="it-IT" altLang="it-IT" sz="2700" dirty="0">
                <a:solidFill>
                  <a:srgbClr val="FF3300"/>
                </a:solidFill>
              </a:rPr>
              <a:t>, ex </a:t>
            </a:r>
            <a:r>
              <a:rPr lang="it-IT" altLang="it-IT" sz="2700" dirty="0" err="1">
                <a:solidFill>
                  <a:srgbClr val="FF3300"/>
                </a:solidFill>
              </a:rPr>
              <a:t>D.Lgs.</a:t>
            </a:r>
            <a:r>
              <a:rPr lang="it-IT" altLang="it-IT" sz="2700" dirty="0">
                <a:solidFill>
                  <a:srgbClr val="FF3300"/>
                </a:solidFill>
              </a:rPr>
              <a:t> </a:t>
            </a:r>
            <a:r>
              <a:rPr lang="it-IT" altLang="it-IT" sz="2700" dirty="0" smtClean="0">
                <a:solidFill>
                  <a:srgbClr val="FF3300"/>
                </a:solidFill>
              </a:rPr>
              <a:t>626/1994</a:t>
            </a:r>
            <a:endParaRPr lang="it-IT" altLang="it-IT" sz="2700" dirty="0">
              <a:solidFill>
                <a:srgbClr val="FF3300"/>
              </a:solidFill>
            </a:endParaRPr>
          </a:p>
          <a:p>
            <a:pPr marL="76314" indent="21599">
              <a:lnSpc>
                <a:spcPct val="100000"/>
              </a:lnSpc>
              <a:spcAft>
                <a:spcPts val="91"/>
              </a:spcAft>
              <a:buNone/>
            </a:pPr>
            <a:r>
              <a:rPr lang="it-IT" altLang="it-IT" sz="2700" dirty="0"/>
              <a:t>Classifica i </a:t>
            </a:r>
            <a:r>
              <a:rPr lang="it-IT" altLang="it-IT" sz="2700" dirty="0" smtClean="0"/>
              <a:t>microorganismi </a:t>
            </a:r>
            <a:r>
              <a:rPr lang="it-IT" altLang="it-IT" sz="2700" dirty="0"/>
              <a:t>in 4 livelli di rischio progressivamente crescente e, per ogni livello, </a:t>
            </a:r>
          </a:p>
          <a:p>
            <a:pPr marL="76314" indent="21599">
              <a:lnSpc>
                <a:spcPct val="100000"/>
              </a:lnSpc>
              <a:spcAft>
                <a:spcPts val="91"/>
              </a:spcAft>
              <a:buNone/>
            </a:pPr>
            <a:r>
              <a:rPr lang="it-IT" altLang="it-IT" sz="2700" dirty="0"/>
              <a:t>definisce le procedure da applicare. </a:t>
            </a:r>
          </a:p>
          <a:p>
            <a:pPr marL="76314" indent="21599">
              <a:lnSpc>
                <a:spcPct val="100000"/>
              </a:lnSpc>
              <a:spcAft>
                <a:spcPts val="91"/>
              </a:spcAft>
              <a:buNone/>
            </a:pPr>
            <a:r>
              <a:rPr lang="it-IT" altLang="it-IT" sz="2700" dirty="0"/>
              <a:t>Individua, per ogni gruppo di rischio</a:t>
            </a:r>
            <a:r>
              <a:rPr lang="it-IT" altLang="it-IT" sz="2700" dirty="0" smtClean="0"/>
              <a:t>, specifici </a:t>
            </a:r>
            <a:r>
              <a:rPr lang="it-IT" altLang="it-IT" sz="2700" dirty="0"/>
              <a:t>livelli di contenimento:</a:t>
            </a:r>
          </a:p>
          <a:p>
            <a:pPr marL="76314" indent="21599">
              <a:buNone/>
            </a:pPr>
            <a:endParaRPr lang="it-IT" altLang="it-IT" sz="2700" dirty="0"/>
          </a:p>
          <a:p>
            <a:pPr marL="76314" indent="21599"/>
            <a:r>
              <a:rPr lang="it-IT" altLang="it-IT" sz="2600" dirty="0"/>
              <a:t>Lab di base - livello di </a:t>
            </a:r>
            <a:r>
              <a:rPr lang="it-IT" altLang="it-IT" sz="2600" dirty="0" err="1"/>
              <a:t>Biosicurezza</a:t>
            </a:r>
            <a:r>
              <a:rPr lang="it-IT" altLang="it-IT" sz="2600" dirty="0"/>
              <a:t> 1 (BSL-1);</a:t>
            </a:r>
          </a:p>
          <a:p>
            <a:pPr marL="76314" indent="21599"/>
            <a:r>
              <a:rPr lang="it-IT" altLang="it-IT" sz="2600" dirty="0"/>
              <a:t>Lab di base – livello di </a:t>
            </a:r>
            <a:r>
              <a:rPr lang="it-IT" altLang="it-IT" sz="2600" dirty="0" err="1"/>
              <a:t>Biosicurezza</a:t>
            </a:r>
            <a:r>
              <a:rPr lang="it-IT" altLang="it-IT" sz="2600" dirty="0"/>
              <a:t> 2 (BSL-2);</a:t>
            </a:r>
          </a:p>
          <a:p>
            <a:pPr marL="76314" indent="21599"/>
            <a:r>
              <a:rPr lang="it-IT" altLang="it-IT" sz="2600" dirty="0"/>
              <a:t>Lab di sicurezza – livello di </a:t>
            </a:r>
            <a:r>
              <a:rPr lang="it-IT" altLang="it-IT" sz="2600" dirty="0" err="1"/>
              <a:t>Biosicurezza</a:t>
            </a:r>
            <a:r>
              <a:rPr lang="it-IT" altLang="it-IT" sz="2600" dirty="0"/>
              <a:t> 3 (BSL-3);</a:t>
            </a:r>
          </a:p>
          <a:p>
            <a:pPr marL="76314" indent="21599"/>
            <a:r>
              <a:rPr lang="it-IT" altLang="it-IT" sz="2600" dirty="0"/>
              <a:t>Lab di massima sicurezza – livello di </a:t>
            </a:r>
            <a:r>
              <a:rPr lang="it-IT" altLang="it-IT" sz="2600" dirty="0" err="1"/>
              <a:t>Biosicurezza</a:t>
            </a:r>
            <a:r>
              <a:rPr lang="it-IT" altLang="it-IT" sz="2600" dirty="0"/>
              <a:t> 4 (BSL-4)</a:t>
            </a:r>
          </a:p>
          <a:p>
            <a:pPr marL="76314" indent="21599">
              <a:buNone/>
            </a:pPr>
            <a:endParaRPr lang="it-IT" altLang="it-IT" sz="2600" dirty="0"/>
          </a:p>
        </p:txBody>
      </p:sp>
    </p:spTree>
    <p:extLst>
      <p:ext uri="{BB962C8B-B14F-4D97-AF65-F5344CB8AC3E}">
        <p14:creationId xmlns:p14="http://schemas.microsoft.com/office/powerpoint/2010/main" val="16463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r="-1543"/>
          <a:stretch/>
        </p:blipFill>
        <p:spPr bwMode="auto">
          <a:xfrm>
            <a:off x="107504" y="908720"/>
            <a:ext cx="7369861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23159" y="2955753"/>
            <a:ext cx="21804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BSL2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48264" y="3475928"/>
            <a:ext cx="21804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BSL3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76256" y="4077072"/>
            <a:ext cx="21804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BSL4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48264" y="2420888"/>
            <a:ext cx="21804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BSL1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1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52322" y="293792"/>
            <a:ext cx="7773120" cy="86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Times New Roman" pitchFamily="18" charset="0"/>
              </a:rPr>
              <a:t>TRASMISSIONE DELLE MALATTIE INFETTIVE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250560" y="1142041"/>
            <a:ext cx="8641440" cy="42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>
            <a:lvl1pPr marL="30163" indent="-301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328930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3721100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4152900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4584700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5041900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5499100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5956300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6413500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200">
              <a:latin typeface="Times New Roman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 b="1">
                <a:solidFill>
                  <a:srgbClr val="FF0000"/>
                </a:solidFill>
                <a:latin typeface="Times New Roman" pitchFamily="18" charset="0"/>
              </a:rPr>
              <a:t>Contagio diretto</a:t>
            </a:r>
            <a:r>
              <a:rPr lang="it-IT" altLang="it-IT" sz="2500" b="1">
                <a:latin typeface="Times New Roman" pitchFamily="18" charset="0"/>
              </a:rPr>
              <a:t>:</a:t>
            </a:r>
            <a:r>
              <a:rPr lang="it-IT" altLang="it-IT" sz="2500">
                <a:latin typeface="Times New Roman" pitchFamily="18" charset="0"/>
              </a:rPr>
              <a:t> passaggio del microrganismo da un individuo infetto ad uno sano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500">
              <a:latin typeface="Times New Roman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 b="1">
                <a:solidFill>
                  <a:srgbClr val="FF0000"/>
                </a:solidFill>
                <a:latin typeface="Times New Roman" pitchFamily="18" charset="0"/>
              </a:rPr>
              <a:t>Contagio indiretto</a:t>
            </a:r>
            <a:r>
              <a:rPr lang="it-IT" altLang="it-IT" sz="2500" b="1">
                <a:latin typeface="Times New Roman" pitchFamily="18" charset="0"/>
              </a:rPr>
              <a:t>:</a:t>
            </a:r>
            <a:r>
              <a:rPr lang="it-IT" altLang="it-IT" sz="2500">
                <a:latin typeface="Times New Roman" pitchFamily="18" charset="0"/>
              </a:rPr>
              <a:t> passaggio del microrganismo da un individuo infetto all’ambiente e da questo ad uno sano.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>
                <a:latin typeface="Times New Roman" pitchFamily="18" charset="0"/>
              </a:rPr>
              <a:t>	Riguarda microrganismi capaci di sopravvivere per periodi più o meno lunghi nell’ambiente e avviene mediante: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 b="1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it-IT" altLang="it-IT" sz="2500" b="1">
                <a:solidFill>
                  <a:srgbClr val="009900"/>
                </a:solidFill>
                <a:latin typeface="Times New Roman" pitchFamily="18" charset="0"/>
              </a:rPr>
              <a:t>veicoli</a:t>
            </a:r>
            <a:r>
              <a:rPr lang="it-IT" altLang="it-IT" sz="2500" b="1">
                <a:latin typeface="Times New Roman" pitchFamily="18" charset="0"/>
              </a:rPr>
              <a:t>:</a:t>
            </a:r>
            <a:r>
              <a:rPr lang="it-IT" altLang="it-IT" sz="2500">
                <a:latin typeface="Times New Roman" pitchFamily="18" charset="0"/>
              </a:rPr>
              <a:t> acqua, aria, mani, ecc.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 b="1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it-IT" altLang="it-IT" sz="2500" b="1">
                <a:solidFill>
                  <a:srgbClr val="009900"/>
                </a:solidFill>
                <a:latin typeface="Times New Roman" pitchFamily="18" charset="0"/>
              </a:rPr>
              <a:t>vettori</a:t>
            </a:r>
            <a:r>
              <a:rPr lang="it-IT" altLang="it-IT" sz="2500" b="1">
                <a:latin typeface="Times New Roman" pitchFamily="18" charset="0"/>
              </a:rPr>
              <a:t>:</a:t>
            </a:r>
            <a:r>
              <a:rPr lang="it-IT" altLang="it-IT" sz="2500">
                <a:latin typeface="Times New Roman" pitchFamily="18" charset="0"/>
              </a:rPr>
              <a:t> artropodi, che possono essere meccanici (mosche) o fare parte del ciclo biologico (zanzare).</a:t>
            </a:r>
          </a:p>
        </p:txBody>
      </p:sp>
    </p:spTree>
    <p:extLst>
      <p:ext uri="{BB962C8B-B14F-4D97-AF65-F5344CB8AC3E}">
        <p14:creationId xmlns:p14="http://schemas.microsoft.com/office/powerpoint/2010/main" val="544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85440" y="332676"/>
            <a:ext cx="7773120" cy="73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4000" b="1">
                <a:solidFill>
                  <a:srgbClr val="FF3300"/>
                </a:solidFill>
                <a:latin typeface="Times New Roman" pitchFamily="18" charset="0"/>
              </a:rPr>
              <a:t>VIE DI TRASMISSIONE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268775"/>
            <a:ext cx="9144000" cy="44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/>
          <a:lstStyle>
            <a:lvl1pPr marL="398463" indent="-3984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</a:pP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via oro-fecale</a:t>
            </a:r>
            <a:r>
              <a:rPr lang="it-IT" altLang="it-IT" sz="3300">
                <a:latin typeface="Times New Roman" pitchFamily="18" charset="0"/>
              </a:rPr>
              <a:t> (es.: colera)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2)</a:t>
            </a:r>
            <a:r>
              <a:rPr lang="it-IT" altLang="it-IT" sz="3300">
                <a:latin typeface="Times New Roman" pitchFamily="18" charset="0"/>
              </a:rPr>
              <a:t> </a:t>
            </a: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via aerea o respiratoria</a:t>
            </a:r>
            <a:r>
              <a:rPr lang="it-IT" altLang="it-IT" sz="3300">
                <a:latin typeface="Times New Roman" pitchFamily="18" charset="0"/>
              </a:rPr>
              <a:t> (es.: tubercolosi)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3)</a:t>
            </a:r>
            <a:r>
              <a:rPr lang="it-IT" altLang="it-IT" sz="3300">
                <a:latin typeface="Times New Roman" pitchFamily="18" charset="0"/>
              </a:rPr>
              <a:t> </a:t>
            </a: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Via sessuale</a:t>
            </a:r>
            <a:r>
              <a:rPr lang="it-IT" altLang="it-IT" sz="3300">
                <a:latin typeface="Times New Roman" pitchFamily="18" charset="0"/>
              </a:rPr>
              <a:t> (es.: sifilide)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4)</a:t>
            </a:r>
            <a:r>
              <a:rPr lang="it-IT" altLang="it-IT" sz="3300">
                <a:latin typeface="Times New Roman" pitchFamily="18" charset="0"/>
              </a:rPr>
              <a:t> </a:t>
            </a: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Via parenterale</a:t>
            </a:r>
            <a:r>
              <a:rPr lang="it-IT" altLang="it-IT" sz="3300">
                <a:latin typeface="Times New Roman" pitchFamily="18" charset="0"/>
              </a:rPr>
              <a:t> (es.: AIDS, epatite B, epatite C)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>
                <a:latin typeface="Times New Roman" pitchFamily="18" charset="0"/>
              </a:rPr>
              <a:t>	</a:t>
            </a:r>
            <a:r>
              <a:rPr lang="it-IT" altLang="it-IT" sz="2500">
                <a:latin typeface="Times New Roman" pitchFamily="18" charset="0"/>
              </a:rPr>
              <a:t>attraverso il sangue o emoderivati (trasfusioni);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>
                <a:latin typeface="Times New Roman" pitchFamily="18" charset="0"/>
              </a:rPr>
              <a:t>	inoculazione diretta (aghi, siringhe infetti);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500">
                <a:latin typeface="Times New Roman" pitchFamily="18" charset="0"/>
              </a:rPr>
              <a:t>	penetrazione traumatica di materiale contaminato (bisturi)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5)</a:t>
            </a:r>
            <a:r>
              <a:rPr lang="it-IT" altLang="it-IT" sz="3300">
                <a:latin typeface="Times New Roman" pitchFamily="18" charset="0"/>
              </a:rPr>
              <a:t> </a:t>
            </a:r>
            <a:r>
              <a:rPr lang="it-IT" altLang="it-IT" sz="3300">
                <a:solidFill>
                  <a:srgbClr val="FF0000"/>
                </a:solidFill>
                <a:latin typeface="Times New Roman" pitchFamily="18" charset="0"/>
              </a:rPr>
              <a:t>via verticale</a:t>
            </a:r>
            <a:r>
              <a:rPr lang="it-IT" altLang="it-IT" sz="3300">
                <a:latin typeface="Times New Roman" pitchFamily="18" charset="0"/>
              </a:rPr>
              <a:t> (es.: toxoplasmosi)</a:t>
            </a:r>
          </a:p>
        </p:txBody>
      </p:sp>
    </p:spTree>
    <p:extLst>
      <p:ext uri="{BB962C8B-B14F-4D97-AF65-F5344CB8AC3E}">
        <p14:creationId xmlns:p14="http://schemas.microsoft.com/office/powerpoint/2010/main" val="7815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1" y="1535202"/>
            <a:ext cx="4607821" cy="40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0" tIns="45697" rIns="91390" bIns="45697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Regola delle “7 F”: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Food (alimenti)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Fly (mosche)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Fingers (dita sporche)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Feces (feci)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Fomites (oggetti inanimati)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Fluids (liquidi) </a:t>
            </a: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2700"/>
              <a:t> Fornication</a:t>
            </a:r>
          </a:p>
        </p:txBody>
      </p:sp>
      <p:sp>
        <p:nvSpPr>
          <p:cNvPr id="117763" name="Rectangle 6"/>
          <p:cNvSpPr>
            <a:spLocks noChangeArrowheads="1"/>
          </p:cNvSpPr>
          <p:nvPr/>
        </p:nvSpPr>
        <p:spPr bwMode="auto">
          <a:xfrm>
            <a:off x="450720" y="332675"/>
            <a:ext cx="3761280" cy="50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 dirty="0">
                <a:solidFill>
                  <a:srgbClr val="FF0000"/>
                </a:solidFill>
              </a:rPr>
              <a:t>Vie di trasmissione oro-fecale</a:t>
            </a:r>
          </a:p>
        </p:txBody>
      </p:sp>
      <p:pic>
        <p:nvPicPr>
          <p:cNvPr id="117764" name="Picture 8" descr="fast-food-nation-the-mov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31519" r="11371" b="9666"/>
          <a:stretch>
            <a:fillRect/>
          </a:stretch>
        </p:blipFill>
        <p:spPr bwMode="auto">
          <a:xfrm>
            <a:off x="4572000" y="260668"/>
            <a:ext cx="1440000" cy="10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10" descr="t-fly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>
            <a:fillRect/>
          </a:stretch>
        </p:blipFill>
        <p:spPr bwMode="auto">
          <a:xfrm>
            <a:off x="6372001" y="836729"/>
            <a:ext cx="1176480" cy="12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12" descr="Paronych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1860675"/>
            <a:ext cx="1440000" cy="10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7" name="Picture 16" descr="podt_ssco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00" y="4581121"/>
            <a:ext cx="1428480" cy="72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18" descr="water_on_mars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42" y="5062132"/>
            <a:ext cx="1092960" cy="12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Picture 20" descr="158722814l1ee4im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auto">
          <a:xfrm>
            <a:off x="4114082" y="5551783"/>
            <a:ext cx="1252800" cy="130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22" descr="istockphoto_4056552_baby_on_potty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3"/>
          <a:stretch>
            <a:fillRect/>
          </a:stretch>
        </p:blipFill>
        <p:spPr bwMode="auto">
          <a:xfrm>
            <a:off x="7859522" y="2996955"/>
            <a:ext cx="1271520" cy="14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1" name="Line 23"/>
          <p:cNvSpPr>
            <a:spLocks noChangeShapeType="1"/>
          </p:cNvSpPr>
          <p:nvPr/>
        </p:nvSpPr>
        <p:spPr bwMode="auto">
          <a:xfrm flipV="1">
            <a:off x="2988000" y="1268775"/>
            <a:ext cx="1440000" cy="9346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2" name="Line 24"/>
          <p:cNvSpPr>
            <a:spLocks noChangeShapeType="1"/>
          </p:cNvSpPr>
          <p:nvPr/>
        </p:nvSpPr>
        <p:spPr bwMode="auto">
          <a:xfrm flipV="1">
            <a:off x="2743202" y="1926924"/>
            <a:ext cx="3096000" cy="93609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3" name="Line 25"/>
          <p:cNvSpPr>
            <a:spLocks noChangeShapeType="1"/>
          </p:cNvSpPr>
          <p:nvPr/>
        </p:nvSpPr>
        <p:spPr bwMode="auto">
          <a:xfrm flipV="1">
            <a:off x="4049280" y="2775173"/>
            <a:ext cx="3456000" cy="5054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4" name="Line 26"/>
          <p:cNvSpPr>
            <a:spLocks noChangeShapeType="1"/>
          </p:cNvSpPr>
          <p:nvPr/>
        </p:nvSpPr>
        <p:spPr bwMode="auto">
          <a:xfrm>
            <a:off x="3984480" y="3820722"/>
            <a:ext cx="37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5" name="Line 27"/>
          <p:cNvSpPr>
            <a:spLocks noChangeShapeType="1"/>
          </p:cNvSpPr>
          <p:nvPr/>
        </p:nvSpPr>
        <p:spPr bwMode="auto">
          <a:xfrm>
            <a:off x="4507200" y="4212443"/>
            <a:ext cx="2376000" cy="5746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6" name="Line 28"/>
          <p:cNvSpPr>
            <a:spLocks noChangeShapeType="1"/>
          </p:cNvSpPr>
          <p:nvPr/>
        </p:nvSpPr>
        <p:spPr bwMode="auto">
          <a:xfrm>
            <a:off x="2808000" y="4604165"/>
            <a:ext cx="2664000" cy="5054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7777" name="Line 29"/>
          <p:cNvSpPr>
            <a:spLocks noChangeShapeType="1"/>
          </p:cNvSpPr>
          <p:nvPr/>
        </p:nvSpPr>
        <p:spPr bwMode="auto">
          <a:xfrm>
            <a:off x="2482560" y="5453854"/>
            <a:ext cx="1512000" cy="718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214560" y="260669"/>
            <a:ext cx="871344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 Via aerea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Trasmissione attraverso le goccioline di Fl</a:t>
            </a:r>
            <a:r>
              <a:rPr lang="el-GR" altLang="it-IT" sz="2400" b="1">
                <a:solidFill>
                  <a:srgbClr val="FF0000"/>
                </a:solidFill>
                <a:cs typeface="Arial" pitchFamily="34" charset="0"/>
              </a:rPr>
              <a:t>ϋ</a:t>
            </a:r>
            <a:r>
              <a:rPr lang="it-IT" altLang="it-IT" sz="2400" b="1">
                <a:solidFill>
                  <a:srgbClr val="FF0000"/>
                </a:solidFill>
                <a:cs typeface="Arial" pitchFamily="34" charset="0"/>
              </a:rPr>
              <a:t>gge</a:t>
            </a:r>
            <a:endParaRPr lang="el-GR" altLang="it-IT" sz="2400" b="1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"/>
          <a:stretch>
            <a:fillRect/>
          </a:stretch>
        </p:blipFill>
        <p:spPr bwMode="auto">
          <a:xfrm>
            <a:off x="5289120" y="2204874"/>
            <a:ext cx="3604320" cy="3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Text Box 9"/>
          <p:cNvSpPr txBox="1">
            <a:spLocks noChangeArrowheads="1"/>
          </p:cNvSpPr>
          <p:nvPr/>
        </p:nvSpPr>
        <p:spPr bwMode="auto">
          <a:xfrm>
            <a:off x="250560" y="1404148"/>
            <a:ext cx="4713120" cy="548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Le goccioline sono eliminate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con la tosse, gli starnuti, parlando.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70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Vengono espulse a breve  distanza (circa 1 metro) nell’aria e possono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depositarsi su congiuntiva,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mucose nasale o buccale.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70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Le goccioline non rimangono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sospese nell’aria.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700"/>
          </a:p>
        </p:txBody>
      </p:sp>
    </p:spTree>
    <p:extLst>
      <p:ext uri="{BB962C8B-B14F-4D97-AF65-F5344CB8AC3E}">
        <p14:creationId xmlns:p14="http://schemas.microsoft.com/office/powerpoint/2010/main" val="3464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6"/>
          <p:cNvSpPr txBox="1">
            <a:spLocks noChangeArrowheads="1"/>
          </p:cNvSpPr>
          <p:nvPr/>
        </p:nvSpPr>
        <p:spPr bwMode="auto">
          <a:xfrm>
            <a:off x="313920" y="1700819"/>
            <a:ext cx="8438400" cy="50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</a:pPr>
            <a:r>
              <a:rPr lang="it-IT" altLang="it-IT" sz="2700"/>
              <a:t> per disseminazione, dopo evaporazione dell’acqua, di nuclei di goccioline contenenti microrganismi, che rimangono sospesi nell’aria per un lungo periodo.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</a:pPr>
            <a:r>
              <a:rPr lang="it-IT" altLang="it-IT" sz="2700"/>
              <a:t> per disseminazione di particelle di polveri contenenti l’agente infettivo 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270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In questo modo è possibile il contagio per persone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anche molto lontane dal paziente infetto.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700"/>
              <a:t>In caso di paziente infetto sono richiesti speciali norme preventive, comportamentali e ambientali (es.: tubercolosi, influenza aviaria, SARS, etc.).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700"/>
          </a:p>
        </p:txBody>
      </p:sp>
      <p:sp>
        <p:nvSpPr>
          <p:cNvPr id="119811" name="Rectangle 2"/>
          <p:cNvSpPr>
            <a:spLocks noChangeArrowheads="1"/>
          </p:cNvSpPr>
          <p:nvPr/>
        </p:nvSpPr>
        <p:spPr bwMode="auto">
          <a:xfrm>
            <a:off x="214560" y="260669"/>
            <a:ext cx="871344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0" tIns="45697" rIns="91390" bIns="45697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19150" indent="-3159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763713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268538" indent="-25241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7257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31829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6401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4097338" indent="-252413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2800" b="1">
                <a:solidFill>
                  <a:srgbClr val="FF0000"/>
                </a:solidFill>
              </a:rPr>
              <a:t> Via aerea (aerosol)</a:t>
            </a:r>
            <a:r>
              <a:rPr lang="it-IT" altLang="it-IT" sz="2800" b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456480" y="5062132"/>
            <a:ext cx="607536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252800" y="761842"/>
            <a:ext cx="69091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2" tIns="44423" rIns="90432" bIns="44423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4400">
                <a:solidFill>
                  <a:srgbClr val="FAFD00"/>
                </a:solidFill>
                <a:latin typeface="ZapfHumnst BT" charset="0"/>
              </a:rPr>
              <a:t>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457920" y="2285520"/>
            <a:ext cx="1592640" cy="19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8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2" tIns="44423" rIns="90432" bIns="44423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solidFill>
                  <a:srgbClr val="FF66CC"/>
                </a:solidFill>
                <a:latin typeface="Times New Roman" pitchFamily="18" charset="0"/>
              </a:rPr>
              <a:t>elevata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800" b="1">
              <a:solidFill>
                <a:srgbClr val="FFCC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sangue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siero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essudati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3526562" y="2906227"/>
            <a:ext cx="2808000" cy="1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2" tIns="44423" rIns="90432" bIns="44423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solidFill>
                  <a:srgbClr val="0000FF"/>
                </a:solidFill>
                <a:latin typeface="Times New Roman" pitchFamily="18" charset="0"/>
              </a:rPr>
              <a:t>moderata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8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liquido seminale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fluido vaginale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saliva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861601" y="2930709"/>
            <a:ext cx="1890720" cy="263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32" tIns="44423" rIns="90432" bIns="44423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solidFill>
                  <a:srgbClr val="58D911"/>
                </a:solidFill>
                <a:latin typeface="Times New Roman" pitchFamily="18" charset="0"/>
              </a:rPr>
              <a:t>bassa/nulla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it-IT" sz="2800" b="1">
              <a:solidFill>
                <a:srgbClr val="58D911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urine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feci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sudore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lacrime</a:t>
            </a:r>
          </a:p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it-IT" sz="2800" b="1">
                <a:latin typeface="Times New Roman" pitchFamily="18" charset="0"/>
              </a:rPr>
              <a:t>latte</a:t>
            </a:r>
          </a:p>
        </p:txBody>
      </p:sp>
      <p:sp>
        <p:nvSpPr>
          <p:cNvPr id="126983" name="AutoShape 7"/>
          <p:cNvSpPr>
            <a:spLocks noChangeArrowheads="1"/>
          </p:cNvSpPr>
          <p:nvPr/>
        </p:nvSpPr>
        <p:spPr bwMode="auto">
          <a:xfrm>
            <a:off x="532800" y="4419824"/>
            <a:ext cx="8458560" cy="2056536"/>
          </a:xfrm>
          <a:prstGeom prst="rtTriangle">
            <a:avLst/>
          </a:prstGeom>
          <a:gradFill rotWithShape="0">
            <a:gsLst>
              <a:gs pos="0">
                <a:srgbClr val="292929"/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flipV="1">
            <a:off x="305280" y="4419825"/>
            <a:ext cx="0" cy="1981648"/>
          </a:xfrm>
          <a:prstGeom prst="line">
            <a:avLst/>
          </a:prstGeom>
          <a:noFill/>
          <a:ln w="38100">
            <a:solidFill>
              <a:srgbClr val="FF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8762400" y="4419825"/>
            <a:ext cx="0" cy="1981648"/>
          </a:xfrm>
          <a:prstGeom prst="line">
            <a:avLst/>
          </a:prstGeom>
          <a:noFill/>
          <a:ln w="38100">
            <a:solidFill>
              <a:srgbClr val="58D91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3132002" y="1484798"/>
            <a:ext cx="2829520" cy="58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80" tIns="45692" rIns="91380" bIns="45692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200" b="1">
                <a:latin typeface="Times New Roman" pitchFamily="18" charset="0"/>
              </a:rPr>
              <a:t>concentrazione</a:t>
            </a:r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195840" y="2122784"/>
            <a:ext cx="8768160" cy="1152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9" rIns="82936" bIns="41469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718561" y="423405"/>
            <a:ext cx="5962192" cy="6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0" tIns="45697" rIns="91390" bIns="45697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it-IT" altLang="it-IT" sz="3300" b="1">
                <a:solidFill>
                  <a:srgbClr val="FF0000"/>
                </a:solidFill>
              </a:rPr>
              <a:t>Via parenterale: es. epatite B</a:t>
            </a:r>
            <a:endParaRPr lang="en-US" altLang="it-IT" sz="33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6989" name="Picture 13" descr="hb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22" y="227544"/>
            <a:ext cx="1828800" cy="18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5" y="515118"/>
            <a:ext cx="8734383" cy="579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3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326882" y="578941"/>
            <a:ext cx="8556480" cy="7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marL="630238" indent="-630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10493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Tx/>
            </a:pPr>
            <a:r>
              <a:rPr lang="it-IT" altLang="it-IT" sz="3600" b="1">
                <a:solidFill>
                  <a:srgbClr val="FF0000"/>
                </a:solidFill>
              </a:rPr>
              <a:t>Prevenzione del rischio professionale</a:t>
            </a:r>
            <a:endParaRPr lang="it-IT" altLang="it-IT" sz="3600" b="1" noProof="1">
              <a:solidFill>
                <a:srgbClr val="FF0000"/>
              </a:solidFill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195842" y="2023414"/>
            <a:ext cx="846000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Considerare sangue e qualsiasi liquido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biologico come potenzialmente infetto</a:t>
            </a:r>
            <a:endParaRPr lang="it-IT" altLang="it-IT" sz="3000" b="1" noProof="1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5840" y="3090564"/>
            <a:ext cx="89481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>
                <a:solidFill>
                  <a:srgbClr val="0000FF"/>
                </a:solidFill>
              </a:rPr>
              <a:t> </a:t>
            </a:r>
            <a:r>
              <a:rPr lang="it-IT" altLang="it-IT" sz="2800" b="1"/>
              <a:t>Indossare guanti al lattice per manipolare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materiale potenzialmente infetto</a:t>
            </a:r>
            <a:endParaRPr lang="it-IT" altLang="it-IT" sz="3000" b="1" noProof="1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95842" y="4288770"/>
            <a:ext cx="851184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>
                <a:solidFill>
                  <a:srgbClr val="0000FF"/>
                </a:solidFill>
              </a:rPr>
              <a:t> </a:t>
            </a:r>
            <a:r>
              <a:rPr lang="it-IT" altLang="it-IT" sz="2800" b="1"/>
              <a:t>Indossare indumenti protettivi nell’area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di lavoro</a:t>
            </a:r>
            <a:endParaRPr lang="it-IT" altLang="it-IT" sz="3000" b="1" noProof="1"/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195840" y="5462495"/>
            <a:ext cx="85593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Indossare maschera e occhiali protettivi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it-IT" altLang="it-IT" sz="2800" b="1"/>
              <a:t>se si temono spruzzi</a:t>
            </a:r>
            <a:endParaRPr lang="it-IT" altLang="it-IT" sz="2800" b="1" noProof="1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260641" y="358598"/>
            <a:ext cx="1372320" cy="6271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5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306080" y="914496"/>
            <a:ext cx="629568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Impiegare esclusivamente aghi o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siringhe monouso</a:t>
            </a:r>
            <a:endParaRPr lang="it-IT" altLang="it-IT" sz="3000" b="1" noProof="1"/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306082" y="5649715"/>
            <a:ext cx="527904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Non reincappuciare gli aghi</a:t>
            </a:r>
            <a:endParaRPr lang="it-IT" altLang="it-IT" sz="3000" b="1" noProof="1"/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306080" y="2079578"/>
            <a:ext cx="69105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Smaltire propriamente aghi e oggetti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taglienti</a:t>
            </a:r>
            <a:endParaRPr lang="it-IT" altLang="it-IT" sz="3000" b="1" noProof="1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306082" y="3110727"/>
            <a:ext cx="748512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Decontaminare le superfici di lavoro con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</a:pPr>
            <a:r>
              <a:rPr lang="it-IT" altLang="it-IT" sz="2800" b="1"/>
              <a:t>varechina al 10%</a:t>
            </a:r>
            <a:endParaRPr lang="it-IT" altLang="it-IT" sz="2800" b="1" noProof="1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306080" y="4343497"/>
            <a:ext cx="756864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20688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Char char=""/>
            </a:pPr>
            <a:r>
              <a:rPr lang="it-IT" altLang="it-IT" sz="2800" b="1"/>
              <a:t> Sterilizzare in autoclave oggetti metallici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 3" pitchFamily="18" charset="2"/>
              <a:buNone/>
            </a:pPr>
            <a:r>
              <a:rPr lang="it-IT" altLang="it-IT" sz="2800" b="1"/>
              <a:t>	contaminati</a:t>
            </a:r>
            <a:endParaRPr lang="it-IT" altLang="it-IT" sz="3000" b="1" noProof="1"/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60640" y="554459"/>
            <a:ext cx="1110240" cy="60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989282" y="1360945"/>
            <a:ext cx="7162560" cy="487635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 anchor="ctr"/>
          <a:lstStyle>
            <a:lvl1pPr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503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008063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it-IT" altLang="it-IT" sz="3000" noProof="1">
              <a:solidFill>
                <a:srgbClr val="FFFFFF"/>
              </a:solidFill>
            </a:endParaRPr>
          </a:p>
        </p:txBody>
      </p:sp>
      <p:sp>
        <p:nvSpPr>
          <p:cNvPr id="146435" name="AutoShape 3"/>
          <p:cNvSpPr>
            <a:spLocks noChangeArrowheads="1"/>
          </p:cNvSpPr>
          <p:nvPr/>
        </p:nvSpPr>
        <p:spPr bwMode="auto">
          <a:xfrm>
            <a:off x="1980000" y="3668065"/>
            <a:ext cx="1296000" cy="1273094"/>
          </a:xfrm>
          <a:custGeom>
            <a:avLst/>
            <a:gdLst>
              <a:gd name="G0" fmla="+- 2600 0 0"/>
              <a:gd name="G1" fmla="+- 21600 0 2600"/>
              <a:gd name="G2" fmla="*/ 2600 1 2"/>
              <a:gd name="G3" fmla="+- 21600 0 G2"/>
              <a:gd name="G4" fmla="+/ 2600 21600 2"/>
              <a:gd name="G5" fmla="+/ G1 0 2"/>
              <a:gd name="G6" fmla="*/ 21600 21600 2600"/>
              <a:gd name="G7" fmla="*/ G6 1 2"/>
              <a:gd name="G8" fmla="+- 21600 0 G7"/>
              <a:gd name="G9" fmla="*/ 21600 1 2"/>
              <a:gd name="G10" fmla="+- 2600 0 G9"/>
              <a:gd name="G11" fmla="?: G10 G8 0"/>
              <a:gd name="G12" fmla="?: G10 G7 21600"/>
              <a:gd name="T0" fmla="*/ 20300 w 21600"/>
              <a:gd name="T1" fmla="*/ 10800 h 21600"/>
              <a:gd name="T2" fmla="*/ 10800 w 21600"/>
              <a:gd name="T3" fmla="*/ 21600 h 21600"/>
              <a:gd name="T4" fmla="*/ 1300 w 21600"/>
              <a:gd name="T5" fmla="*/ 10800 h 21600"/>
              <a:gd name="T6" fmla="*/ 10800 w 21600"/>
              <a:gd name="T7" fmla="*/ 0 h 21600"/>
              <a:gd name="T8" fmla="*/ 3100 w 21600"/>
              <a:gd name="T9" fmla="*/ 3100 h 21600"/>
              <a:gd name="T10" fmla="*/ 18500 w 21600"/>
              <a:gd name="T11" fmla="*/ 185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600" y="21600"/>
                </a:lnTo>
                <a:lnTo>
                  <a:pt x="190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EEE8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6436" name="AutoShape 4"/>
          <p:cNvSpPr>
            <a:spLocks noChangeArrowheads="1"/>
          </p:cNvSpPr>
          <p:nvPr/>
        </p:nvSpPr>
        <p:spPr bwMode="auto">
          <a:xfrm flipV="1">
            <a:off x="1980000" y="3246102"/>
            <a:ext cx="1296000" cy="459409"/>
          </a:xfrm>
          <a:custGeom>
            <a:avLst/>
            <a:gdLst>
              <a:gd name="G0" fmla="+- 2600 0 0"/>
              <a:gd name="G1" fmla="+- 21600 0 2600"/>
              <a:gd name="G2" fmla="*/ 2600 1 2"/>
              <a:gd name="G3" fmla="+- 21600 0 G2"/>
              <a:gd name="G4" fmla="+/ 2600 21600 2"/>
              <a:gd name="G5" fmla="+/ G1 0 2"/>
              <a:gd name="G6" fmla="*/ 21600 21600 2600"/>
              <a:gd name="G7" fmla="*/ G6 1 2"/>
              <a:gd name="G8" fmla="+- 21600 0 G7"/>
              <a:gd name="G9" fmla="*/ 21600 1 2"/>
              <a:gd name="G10" fmla="+- 2600 0 G9"/>
              <a:gd name="G11" fmla="?: G10 G8 0"/>
              <a:gd name="G12" fmla="?: G10 G7 21600"/>
              <a:gd name="T0" fmla="*/ 20300 w 21600"/>
              <a:gd name="T1" fmla="*/ 10800 h 21600"/>
              <a:gd name="T2" fmla="*/ 10800 w 21600"/>
              <a:gd name="T3" fmla="*/ 21600 h 21600"/>
              <a:gd name="T4" fmla="*/ 1300 w 21600"/>
              <a:gd name="T5" fmla="*/ 10800 h 21600"/>
              <a:gd name="T6" fmla="*/ 10800 w 21600"/>
              <a:gd name="T7" fmla="*/ 0 h 21600"/>
              <a:gd name="T8" fmla="*/ 3100 w 21600"/>
              <a:gd name="T9" fmla="*/ 3100 h 21600"/>
              <a:gd name="T10" fmla="*/ 18500 w 21600"/>
              <a:gd name="T11" fmla="*/ 185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600" y="21600"/>
                </a:lnTo>
                <a:lnTo>
                  <a:pt x="190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36" tIns="41469" rIns="82936" bIns="41469" anchor="ctr"/>
          <a:lstStyle/>
          <a:p>
            <a:pPr defTabSz="40748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46437" name="Picture 5" descr="in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80" y="2265360"/>
            <a:ext cx="604800" cy="8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438" name="Group 6"/>
          <p:cNvGrpSpPr>
            <a:grpSpLocks/>
          </p:cNvGrpSpPr>
          <p:nvPr/>
        </p:nvGrpSpPr>
        <p:grpSpPr bwMode="auto">
          <a:xfrm>
            <a:off x="3656160" y="2350327"/>
            <a:ext cx="3715200" cy="3525490"/>
            <a:chOff x="2736" y="1392"/>
            <a:chExt cx="2340" cy="2220"/>
          </a:xfrm>
        </p:grpSpPr>
        <p:sp>
          <p:nvSpPr>
            <p:cNvPr id="146439" name="AutoShape 7"/>
            <p:cNvSpPr>
              <a:spLocks noChangeArrowheads="1"/>
            </p:cNvSpPr>
            <p:nvPr/>
          </p:nvSpPr>
          <p:spPr bwMode="auto">
            <a:xfrm>
              <a:off x="3876" y="2160"/>
              <a:ext cx="1104" cy="1452"/>
            </a:xfrm>
            <a:custGeom>
              <a:avLst/>
              <a:gdLst>
                <a:gd name="G0" fmla="+- 2600 0 0"/>
                <a:gd name="G1" fmla="+- 21600 0 2600"/>
                <a:gd name="G2" fmla="*/ 2600 1 2"/>
                <a:gd name="G3" fmla="+- 21600 0 G2"/>
                <a:gd name="G4" fmla="+/ 2600 21600 2"/>
                <a:gd name="G5" fmla="+/ G1 0 2"/>
                <a:gd name="G6" fmla="*/ 21600 21600 2600"/>
                <a:gd name="G7" fmla="*/ G6 1 2"/>
                <a:gd name="G8" fmla="+- 21600 0 G7"/>
                <a:gd name="G9" fmla="*/ 21600 1 2"/>
                <a:gd name="G10" fmla="+- 2600 0 G9"/>
                <a:gd name="G11" fmla="?: G10 G8 0"/>
                <a:gd name="G12" fmla="?: G10 G7 21600"/>
                <a:gd name="T0" fmla="*/ 20300 w 21600"/>
                <a:gd name="T1" fmla="*/ 10800 h 21600"/>
                <a:gd name="T2" fmla="*/ 10800 w 21600"/>
                <a:gd name="T3" fmla="*/ 21600 h 21600"/>
                <a:gd name="T4" fmla="*/ 1300 w 21600"/>
                <a:gd name="T5" fmla="*/ 10800 h 21600"/>
                <a:gd name="T6" fmla="*/ 10800 w 21600"/>
                <a:gd name="T7" fmla="*/ 0 h 21600"/>
                <a:gd name="T8" fmla="*/ 3100 w 21600"/>
                <a:gd name="T9" fmla="*/ 3100 h 21600"/>
                <a:gd name="T10" fmla="*/ 18500 w 21600"/>
                <a:gd name="T11" fmla="*/ 185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600" y="21600"/>
                  </a:lnTo>
                  <a:lnTo>
                    <a:pt x="19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7E7B">
                    <a:gamma/>
                    <a:shade val="46275"/>
                    <a:invGamma/>
                  </a:srgbClr>
                </a:gs>
                <a:gs pos="50000">
                  <a:srgbClr val="007E7B"/>
                </a:gs>
                <a:gs pos="100000">
                  <a:srgbClr val="007E7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48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>
              <a:off x="3840" y="1968"/>
              <a:ext cx="1236" cy="518"/>
            </a:xfrm>
            <a:custGeom>
              <a:avLst/>
              <a:gdLst>
                <a:gd name="T0" fmla="*/ 60 w 1164"/>
                <a:gd name="T1" fmla="*/ 482 h 518"/>
                <a:gd name="T2" fmla="*/ 0 w 1164"/>
                <a:gd name="T3" fmla="*/ 266 h 518"/>
                <a:gd name="T4" fmla="*/ 672 w 1164"/>
                <a:gd name="T5" fmla="*/ 158 h 518"/>
                <a:gd name="T6" fmla="*/ 1164 w 1164"/>
                <a:gd name="T7" fmla="*/ 194 h 518"/>
                <a:gd name="T8" fmla="*/ 1140 w 1164"/>
                <a:gd name="T9" fmla="*/ 254 h 518"/>
                <a:gd name="T10" fmla="*/ 1104 w 1164"/>
                <a:gd name="T11" fmla="*/ 278 h 518"/>
                <a:gd name="T12" fmla="*/ 1116 w 1164"/>
                <a:gd name="T13" fmla="*/ 374 h 518"/>
                <a:gd name="T14" fmla="*/ 1044 w 1164"/>
                <a:gd name="T15" fmla="*/ 494 h 518"/>
                <a:gd name="T16" fmla="*/ 1008 w 1164"/>
                <a:gd name="T17" fmla="*/ 482 h 518"/>
                <a:gd name="T18" fmla="*/ 972 w 1164"/>
                <a:gd name="T19" fmla="*/ 458 h 518"/>
                <a:gd name="T20" fmla="*/ 876 w 1164"/>
                <a:gd name="T21" fmla="*/ 482 h 518"/>
                <a:gd name="T22" fmla="*/ 684 w 1164"/>
                <a:gd name="T23" fmla="*/ 458 h 518"/>
                <a:gd name="T24" fmla="*/ 636 w 1164"/>
                <a:gd name="T25" fmla="*/ 482 h 518"/>
                <a:gd name="T26" fmla="*/ 600 w 1164"/>
                <a:gd name="T27" fmla="*/ 506 h 518"/>
                <a:gd name="T28" fmla="*/ 564 w 1164"/>
                <a:gd name="T29" fmla="*/ 482 h 518"/>
                <a:gd name="T30" fmla="*/ 504 w 1164"/>
                <a:gd name="T31" fmla="*/ 470 h 518"/>
                <a:gd name="T32" fmla="*/ 384 w 1164"/>
                <a:gd name="T33" fmla="*/ 506 h 518"/>
                <a:gd name="T34" fmla="*/ 348 w 1164"/>
                <a:gd name="T35" fmla="*/ 518 h 518"/>
                <a:gd name="T36" fmla="*/ 252 w 1164"/>
                <a:gd name="T37" fmla="*/ 446 h 518"/>
                <a:gd name="T38" fmla="*/ 168 w 1164"/>
                <a:gd name="T39" fmla="*/ 470 h 518"/>
                <a:gd name="T40" fmla="*/ 96 w 1164"/>
                <a:gd name="T41" fmla="*/ 506 h 518"/>
                <a:gd name="T42" fmla="*/ 60 w 1164"/>
                <a:gd name="T43" fmla="*/ 4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4" h="518">
                  <a:moveTo>
                    <a:pt x="60" y="482"/>
                  </a:moveTo>
                  <a:cubicBezTo>
                    <a:pt x="36" y="411"/>
                    <a:pt x="24" y="337"/>
                    <a:pt x="0" y="266"/>
                  </a:cubicBezTo>
                  <a:cubicBezTo>
                    <a:pt x="89" y="0"/>
                    <a:pt x="302" y="165"/>
                    <a:pt x="672" y="158"/>
                  </a:cubicBezTo>
                  <a:cubicBezTo>
                    <a:pt x="849" y="165"/>
                    <a:pt x="994" y="177"/>
                    <a:pt x="1164" y="194"/>
                  </a:cubicBezTo>
                  <a:cubicBezTo>
                    <a:pt x="1156" y="214"/>
                    <a:pt x="1153" y="236"/>
                    <a:pt x="1140" y="254"/>
                  </a:cubicBezTo>
                  <a:cubicBezTo>
                    <a:pt x="1132" y="266"/>
                    <a:pt x="1107" y="264"/>
                    <a:pt x="1104" y="278"/>
                  </a:cubicBezTo>
                  <a:cubicBezTo>
                    <a:pt x="1098" y="310"/>
                    <a:pt x="1112" y="342"/>
                    <a:pt x="1116" y="374"/>
                  </a:cubicBezTo>
                  <a:cubicBezTo>
                    <a:pt x="1105" y="440"/>
                    <a:pt x="1109" y="472"/>
                    <a:pt x="1044" y="494"/>
                  </a:cubicBezTo>
                  <a:cubicBezTo>
                    <a:pt x="1032" y="490"/>
                    <a:pt x="1019" y="488"/>
                    <a:pt x="1008" y="482"/>
                  </a:cubicBezTo>
                  <a:cubicBezTo>
                    <a:pt x="995" y="476"/>
                    <a:pt x="986" y="458"/>
                    <a:pt x="972" y="458"/>
                  </a:cubicBezTo>
                  <a:cubicBezTo>
                    <a:pt x="939" y="458"/>
                    <a:pt x="876" y="482"/>
                    <a:pt x="876" y="482"/>
                  </a:cubicBezTo>
                  <a:cubicBezTo>
                    <a:pt x="763" y="444"/>
                    <a:pt x="852" y="441"/>
                    <a:pt x="684" y="458"/>
                  </a:cubicBezTo>
                  <a:cubicBezTo>
                    <a:pt x="668" y="466"/>
                    <a:pt x="652" y="473"/>
                    <a:pt x="636" y="482"/>
                  </a:cubicBezTo>
                  <a:cubicBezTo>
                    <a:pt x="623" y="489"/>
                    <a:pt x="614" y="506"/>
                    <a:pt x="600" y="506"/>
                  </a:cubicBezTo>
                  <a:cubicBezTo>
                    <a:pt x="586" y="506"/>
                    <a:pt x="578" y="487"/>
                    <a:pt x="564" y="482"/>
                  </a:cubicBezTo>
                  <a:cubicBezTo>
                    <a:pt x="545" y="475"/>
                    <a:pt x="524" y="474"/>
                    <a:pt x="504" y="470"/>
                  </a:cubicBezTo>
                  <a:cubicBezTo>
                    <a:pt x="431" y="488"/>
                    <a:pt x="472" y="477"/>
                    <a:pt x="384" y="506"/>
                  </a:cubicBezTo>
                  <a:cubicBezTo>
                    <a:pt x="372" y="510"/>
                    <a:pt x="348" y="518"/>
                    <a:pt x="348" y="518"/>
                  </a:cubicBezTo>
                  <a:cubicBezTo>
                    <a:pt x="303" y="488"/>
                    <a:pt x="302" y="463"/>
                    <a:pt x="252" y="446"/>
                  </a:cubicBezTo>
                  <a:cubicBezTo>
                    <a:pt x="237" y="450"/>
                    <a:pt x="185" y="461"/>
                    <a:pt x="168" y="470"/>
                  </a:cubicBezTo>
                  <a:cubicBezTo>
                    <a:pt x="152" y="478"/>
                    <a:pt x="119" y="510"/>
                    <a:pt x="96" y="506"/>
                  </a:cubicBezTo>
                  <a:cubicBezTo>
                    <a:pt x="82" y="504"/>
                    <a:pt x="72" y="490"/>
                    <a:pt x="60" y="4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33CC">
                    <a:gamma/>
                    <a:shade val="46275"/>
                    <a:invGamma/>
                  </a:srgbClr>
                </a:gs>
                <a:gs pos="5000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0748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1" name="AutoShape 9"/>
            <p:cNvSpPr>
              <a:spLocks noChangeArrowheads="1"/>
            </p:cNvSpPr>
            <p:nvPr/>
          </p:nvSpPr>
          <p:spPr bwMode="auto">
            <a:xfrm>
              <a:off x="2736" y="1392"/>
              <a:ext cx="1104" cy="528"/>
            </a:xfrm>
            <a:prstGeom prst="curvedDownArrow">
              <a:avLst>
                <a:gd name="adj1" fmla="val 21441"/>
                <a:gd name="adj2" fmla="val 6326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48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6442" name="Text Box 10"/>
            <p:cNvSpPr txBox="1">
              <a:spLocks noChangeArrowheads="1"/>
            </p:cNvSpPr>
            <p:nvPr/>
          </p:nvSpPr>
          <p:spPr bwMode="auto">
            <a:xfrm>
              <a:off x="4272" y="2688"/>
              <a:ext cx="408" cy="5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83" tIns="50392" rIns="100783" bIns="50392">
              <a:spAutoFit/>
            </a:bodyPr>
            <a:lstStyle>
              <a:lvl1pPr defTabSz="10080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1pPr>
              <a:lvl2pPr marL="503238" defTabSz="10080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2pPr>
              <a:lvl3pPr marL="1008063" defTabSz="10080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3pPr>
              <a:lvl4pPr marL="1511300" defTabSz="10080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4pPr>
              <a:lvl5pPr marL="2016125" defTabSz="10080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5pPr>
              <a:lvl6pPr marL="24733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6pPr>
              <a:lvl7pPr marL="29305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7pPr>
              <a:lvl8pPr marL="33877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8pPr>
              <a:lvl9pPr marL="3844925" defTabSz="10080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it-IT" altLang="it-IT" sz="4800">
                  <a:solidFill>
                    <a:srgbClr val="FFFFFF"/>
                  </a:solidFill>
                </a:rPr>
                <a:t>R</a:t>
              </a:r>
              <a:endParaRPr lang="it-IT" altLang="it-IT" sz="4800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943975" y="141135"/>
            <a:ext cx="7142293" cy="7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0" tIns="45706" rIns="91410" bIns="45706">
            <a:spAutoFit/>
          </a:bodyPr>
          <a:lstStyle>
            <a:lvl1pPr marL="630238" indent="-6302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1049338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6047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511300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16125" defTabSz="1008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733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305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3877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44925" defTabSz="10080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Tx/>
            </a:pPr>
            <a:r>
              <a:rPr lang="it-IT" altLang="it-IT" sz="3600" b="1">
                <a:solidFill>
                  <a:srgbClr val="FF0000"/>
                </a:solidFill>
              </a:rPr>
              <a:t>Smaltimento aghi e rifiuti infetti</a:t>
            </a:r>
            <a:endParaRPr lang="it-IT" altLang="it-IT" sz="3600" b="1"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86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95840" y="6525326"/>
            <a:ext cx="8477442" cy="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Gothic" pitchFamily="49" charset="-128"/>
              </a:rPr>
              <a:t>CDC-NIH. Biosafety in Microbiological and Biochemical Laboratories. 4th Edition, 1999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062878" y="816567"/>
            <a:ext cx="3335044" cy="5300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9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BSL: classificazione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814561" y="1672016"/>
            <a:ext cx="1596960" cy="76184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3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4</a:t>
            </a:r>
            <a:endParaRPr lang="it-IT" altLang="it-IT" sz="33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336480" y="2433856"/>
            <a:ext cx="2551680" cy="993704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3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3</a:t>
            </a:r>
            <a:endParaRPr lang="it-IT" altLang="it-IT" sz="33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706401" y="4643047"/>
            <a:ext cx="5813280" cy="1682097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3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1</a:t>
            </a:r>
            <a:endParaRPr lang="it-IT" altLang="it-IT" sz="33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671201" y="3348355"/>
            <a:ext cx="3895200" cy="1291815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77777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3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2</a:t>
            </a:r>
            <a:endParaRPr lang="it-IT" altLang="it-IT" sz="33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132464" y="231865"/>
            <a:ext cx="2034752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Microrganismi </a:t>
            </a:r>
            <a:endParaRPr lang="it-IT" altLang="it-IT" sz="22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429472" y="231865"/>
            <a:ext cx="1164578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Attività </a:t>
            </a:r>
            <a:endParaRPr lang="it-IT" altLang="it-IT" sz="22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700841" y="227545"/>
            <a:ext cx="2401840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Barriere primarie</a:t>
            </a:r>
            <a:r>
              <a:rPr lang="it-IT" altLang="it-IT" sz="2200" b="1">
                <a:solidFill>
                  <a:srgbClr val="FFFFFF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200" b="1" noProof="1">
              <a:solidFill>
                <a:srgbClr val="FFFFFF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6494142" y="231865"/>
            <a:ext cx="2549316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200" b="1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rPr>
              <a:t>Barriere secondarie</a:t>
            </a:r>
            <a:endParaRPr lang="it-IT" altLang="it-IT" sz="2200" b="1" noProof="1">
              <a:solidFill>
                <a:srgbClr val="0000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8910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2400" y="1731062"/>
            <a:ext cx="1761120" cy="685512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8910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23040" y="2438179"/>
            <a:ext cx="1965600" cy="838168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327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517" indent="-11517"/>
            <a:r>
              <a:rPr lang="it-IT" altLang="it-IT" sz="3600" b="1">
                <a:solidFill>
                  <a:srgbClr val="FF3300"/>
                </a:solidFill>
              </a:rPr>
              <a:t>LABORATORI DI BASE </a:t>
            </a:r>
            <a:br>
              <a:rPr lang="it-IT" altLang="it-IT" sz="3600" b="1">
                <a:solidFill>
                  <a:srgbClr val="FF3300"/>
                </a:solidFill>
              </a:rPr>
            </a:br>
            <a:r>
              <a:rPr lang="it-IT" altLang="it-IT" sz="3600" b="1">
                <a:solidFill>
                  <a:srgbClr val="FF3300"/>
                </a:solidFill>
              </a:rPr>
              <a:t>LIVELLO DI BIOSICUREZZA 1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468957"/>
            <a:ext cx="8226720" cy="4524955"/>
          </a:xfrm>
        </p:spPr>
        <p:txBody>
          <a:bodyPr/>
          <a:lstStyle/>
          <a:p>
            <a:pPr marL="79184" indent="18717">
              <a:lnSpc>
                <a:spcPct val="150000"/>
              </a:lnSpc>
              <a:spcAft>
                <a:spcPts val="91"/>
              </a:spcAft>
              <a:buNone/>
            </a:pPr>
            <a:r>
              <a:rPr lang="it-IT" altLang="it-IT" sz="1800"/>
              <a:t>È raccomandato nel caso si manipolino </a:t>
            </a:r>
            <a:r>
              <a:rPr lang="it-IT" altLang="it-IT" sz="1800">
                <a:solidFill>
                  <a:schemeClr val="bg1"/>
                </a:solidFill>
              </a:rPr>
              <a:t>agenti biologici non associati ad infezioni</a:t>
            </a:r>
            <a:r>
              <a:rPr lang="it-IT" altLang="it-IT" sz="1800"/>
              <a:t> e per i quali è sufficiente rispettare i principi delle procedure di sicurezza standard (</a:t>
            </a:r>
            <a:r>
              <a:rPr lang="it-IT" altLang="it-IT" sz="1800" i="1"/>
              <a:t>Bacillus subtilis; Naegleria gluberi</a:t>
            </a:r>
            <a:r>
              <a:rPr lang="it-IT" altLang="it-IT" sz="1800"/>
              <a:t>).</a:t>
            </a:r>
          </a:p>
          <a:p>
            <a:pPr marL="79184" indent="18717">
              <a:lnSpc>
                <a:spcPct val="150000"/>
              </a:lnSpc>
              <a:spcAft>
                <a:spcPts val="91"/>
              </a:spcAft>
              <a:buNone/>
            </a:pPr>
            <a:endParaRPr lang="it-IT" altLang="it-IT" sz="1800"/>
          </a:p>
          <a:p>
            <a:pPr marL="79184" indent="18717">
              <a:lnSpc>
                <a:spcPct val="80000"/>
              </a:lnSpc>
              <a:buNone/>
            </a:pPr>
            <a:r>
              <a:rPr lang="it-IT" altLang="it-IT" sz="1800" u="sng"/>
              <a:t>Le principali regole da seguire sono:</a:t>
            </a:r>
            <a:endParaRPr lang="it-IT" altLang="it-IT" sz="1800"/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Non mangiare, bere, fumare, truccarsi;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Pulizia;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Lavarsi le mani;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Minimizzare la formazione di aerosol;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Dispositivi di protezione individuali (DPI);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Armadi separati;</a:t>
            </a:r>
          </a:p>
          <a:p>
            <a:pPr marL="79184" indent="18717">
              <a:lnSpc>
                <a:spcPct val="80000"/>
              </a:lnSpc>
            </a:pPr>
            <a:r>
              <a:rPr lang="it-IT" altLang="it-IT" sz="1800"/>
              <a:t> Avvertire le altre persone dei rischi.</a:t>
            </a:r>
          </a:p>
          <a:p>
            <a:pPr marL="79184" indent="18717">
              <a:lnSpc>
                <a:spcPct val="80000"/>
              </a:lnSpc>
              <a:buNone/>
            </a:pPr>
            <a:endParaRPr lang="it-IT" altLang="it-IT" sz="1800"/>
          </a:p>
          <a:p>
            <a:pPr marL="79184" indent="18717">
              <a:lnSpc>
                <a:spcPct val="80000"/>
              </a:lnSpc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19069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it-IT" altLang="it-IT" sz="3600" b="1">
                <a:solidFill>
                  <a:srgbClr val="FF3300"/>
                </a:solidFill>
              </a:rPr>
              <a:t>LABORATORI DI BASE </a:t>
            </a:r>
            <a:br>
              <a:rPr lang="it-IT" altLang="it-IT" sz="3600" b="1">
                <a:solidFill>
                  <a:srgbClr val="FF3300"/>
                </a:solidFill>
              </a:rPr>
            </a:br>
            <a:r>
              <a:rPr lang="it-IT" altLang="it-IT" sz="3600" b="1">
                <a:solidFill>
                  <a:srgbClr val="FF3300"/>
                </a:solidFill>
              </a:rPr>
              <a:t>LIVELLO DI BIOSICUREZZA 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680" y="1843396"/>
            <a:ext cx="8226720" cy="452495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/>
              <a:t>È raccomandato nei </a:t>
            </a:r>
            <a:r>
              <a:rPr lang="it-IT" altLang="it-IT" b="1">
                <a:solidFill>
                  <a:schemeClr val="bg1"/>
                </a:solidFill>
              </a:rPr>
              <a:t>laboratori clinici</a:t>
            </a:r>
            <a:r>
              <a:rPr lang="it-IT" altLang="it-IT"/>
              <a:t> quando il lavoro viene fatto con qualsiasi campione biologico umano (sangue, fluido corporeo o tessuto), in cui la presenza di un agente infettante può essere sconosciuta. </a:t>
            </a:r>
          </a:p>
          <a:p>
            <a:pPr>
              <a:buFont typeface="Wingdings" pitchFamily="2" charset="2"/>
              <a:buNone/>
            </a:pPr>
            <a:r>
              <a:rPr lang="it-IT" altLang="it-IT"/>
              <a:t>È adatto al lavoro che coinvolge agenti con rischio potenzialmente limitato per il personale e l’ambiente. </a:t>
            </a:r>
          </a:p>
        </p:txBody>
      </p:sp>
    </p:spTree>
    <p:extLst>
      <p:ext uri="{BB962C8B-B14F-4D97-AF65-F5344CB8AC3E}">
        <p14:creationId xmlns:p14="http://schemas.microsoft.com/office/powerpoint/2010/main" val="2798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635200" y="3835124"/>
            <a:ext cx="6769440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Dispositivi personali di sicurezza, mascherine FFP-S3 etc, cappe di classe II o III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01923" y="293793"/>
            <a:ext cx="6108480" cy="103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1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LABORATORIO DI SICUREZZA</a:t>
            </a:r>
          </a:p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31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LIVELLO DI BIOSICUREZZA 3</a:t>
            </a:r>
            <a:endParaRPr lang="it-IT" altLang="it-IT" sz="3100" b="1" noProof="1">
              <a:solidFill>
                <a:srgbClr val="FF33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35200" y="1628812"/>
            <a:ext cx="6431040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Patogeni, trasmissibili per aerosol, causa di malattie gravi o letali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95365" y="1602889"/>
            <a:ext cx="2202555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Microrganismi </a:t>
            </a:r>
            <a:endParaRPr lang="it-IT" altLang="it-IT" sz="2400" b="1" noProof="1">
              <a:solidFill>
                <a:srgbClr val="FF33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712960" y="2645558"/>
            <a:ext cx="643104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BSL2 + accesso controllato,  decontaminazione dei rifiuti, controllo sanitario del personale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1070" y="2667160"/>
            <a:ext cx="1252744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Attività</a:t>
            </a:r>
            <a:r>
              <a:rPr lang="it-IT" altLang="it-IT" sz="24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400" b="1" noProof="1">
              <a:solidFill>
                <a:srgbClr val="FFCC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312" y="3810640"/>
            <a:ext cx="2601703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Barriere primarie</a:t>
            </a:r>
            <a:r>
              <a:rPr lang="it-IT" altLang="it-IT" sz="24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400" b="1" noProof="1">
              <a:solidFill>
                <a:srgbClr val="FFCC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635200" y="4902277"/>
            <a:ext cx="6769440" cy="193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BSL2 + pressione negativa, eliminazione  dell’aria dopo filtrazione HEPA, doppia porta a chiusura automatica, separazione fisica dal corridoio di accesso principale</a:t>
            </a:r>
          </a:p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8438" y="4876352"/>
            <a:ext cx="2765209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Barriere secondarie</a:t>
            </a:r>
            <a:endParaRPr lang="it-IT" altLang="it-IT" sz="2400" b="1" noProof="1">
              <a:solidFill>
                <a:srgbClr val="FF3300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91149" name="Picture 13" descr="53937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0" y="162740"/>
            <a:ext cx="1185120" cy="9274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53" name="Picture 17" descr="TB_Smea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20" y="227544"/>
            <a:ext cx="1164960" cy="753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9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547361" y="4016583"/>
            <a:ext cx="6596640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Dispositivi personali di sicurezza,  cappe di classe III, respiratori a pressione positiva.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694240" y="5178784"/>
            <a:ext cx="6449760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BSL3 + edificio separato o zona isolata dal resto dell’edificio, strumentario completamente autonomo.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175040" y="162738"/>
            <a:ext cx="6793920" cy="85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5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LABORATORIO DI MASSIMA SICUREZZA LIVELLO DI BIOSICUREZZA 4</a:t>
            </a:r>
            <a:endParaRPr lang="it-IT" altLang="it-IT" sz="2500" b="1" noProof="1">
              <a:solidFill>
                <a:srgbClr val="FF33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678402" y="1535202"/>
            <a:ext cx="6086880" cy="82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Sicuramente letali, trasmissibili per aerosol o per modalità sconosciute.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0723" y="1404148"/>
            <a:ext cx="2202555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Microrganismi</a:t>
            </a:r>
            <a:r>
              <a:rPr lang="it-IT" altLang="it-IT" sz="24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400" b="1" noProof="1">
              <a:solidFill>
                <a:srgbClr val="FFCC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666881" y="2448257"/>
            <a:ext cx="6470518" cy="119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BSL3 + accesso con respiratori a pressione </a:t>
            </a:r>
          </a:p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positiva, doccia all’uscita e decontaminazione </a:t>
            </a:r>
          </a:p>
          <a:p>
            <a:pPr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pitchFamily="49" charset="-128"/>
              </a:rPr>
              <a:t>di tutti i materiali.</a:t>
            </a:r>
            <a:endParaRPr lang="it-IT" altLang="it-IT" sz="2400" noProof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pitchFamily="49" charset="-128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-26612" y="2451137"/>
            <a:ext cx="1252744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Attività</a:t>
            </a:r>
            <a:r>
              <a:rPr lang="it-IT" altLang="it-IT" sz="24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400" b="1" noProof="1">
              <a:solidFill>
                <a:srgbClr val="FFCC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-52369" y="3961856"/>
            <a:ext cx="2601703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Barriere primarie</a:t>
            </a:r>
            <a:r>
              <a:rPr lang="it-IT" altLang="it-IT" sz="24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</a:t>
            </a:r>
            <a:endParaRPr lang="it-IT" altLang="it-IT" sz="2400" b="1" noProof="1">
              <a:solidFill>
                <a:srgbClr val="FFCC00"/>
              </a:solidFill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-59242" y="5181664"/>
            <a:ext cx="2765209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4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Barriere secondarie</a:t>
            </a:r>
            <a:endParaRPr lang="it-IT" altLang="it-IT" sz="2400" b="1" noProof="1">
              <a:solidFill>
                <a:srgbClr val="FF3300"/>
              </a:solidFill>
              <a:latin typeface="Times New Roman" pitchFamily="18" charset="0"/>
              <a:ea typeface="MS Gothic" pitchFamily="49" charset="-128"/>
            </a:endParaRPr>
          </a:p>
        </p:txBody>
      </p:sp>
      <p:pic>
        <p:nvPicPr>
          <p:cNvPr id="93195" name="Picture 11" descr="136722670e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763" y="162737"/>
            <a:ext cx="878400" cy="7820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3196" name="Picture 12" descr="vaiol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2" y="227546"/>
            <a:ext cx="897120" cy="8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95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81016"/>
            <a:ext cx="3528392" cy="2694617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3240360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in edifici isolati, a pressione negativa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 caratterizzati da strutture , strumenti e procedure ad elevatissima tecnologia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obbligatorio l’uso di tute ventilate isolate dall’ambiente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obbligatorio l’uso di respiratori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Uscendo, è obbligatorio fare una doccia di decontaminazione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it-IT" sz="2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i liquidi di scarto devono essere decontaminati (autoclave passante) prima di essere smaltiti</a:t>
            </a:r>
            <a:endParaRPr lang="it-IT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188640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BSL4 (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vaiolo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virus Ebola)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432800" y="1780029"/>
            <a:ext cx="6341760" cy="17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000000"/>
                </a:solidFill>
                <a:ea typeface="MS Gothic" pitchFamily="49" charset="-128"/>
              </a:rPr>
              <a:t>Virus causa di malattie letali</a:t>
            </a:r>
          </a:p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000000"/>
                </a:solidFill>
                <a:ea typeface="MS Gothic" pitchFamily="49" charset="-128"/>
              </a:rPr>
              <a:t>caratterizzate da </a:t>
            </a:r>
          </a:p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000000"/>
                </a:solidFill>
                <a:ea typeface="MS Gothic" pitchFamily="49" charset="-128"/>
              </a:rPr>
              <a:t>febbre, shock ed emorragia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6481" y="715758"/>
            <a:ext cx="8796960" cy="63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6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Virus delle febbri emorragiche (es.: Ebola)</a:t>
            </a:r>
            <a:r>
              <a:rPr lang="it-IT" altLang="it-IT" sz="3600" b="1">
                <a:solidFill>
                  <a:srgbClr val="FFCC00"/>
                </a:solidFill>
                <a:latin typeface="Times New Roman" pitchFamily="18" charset="0"/>
                <a:ea typeface="MS Gothic" pitchFamily="49" charset="-128"/>
              </a:rPr>
              <a:t>  </a:t>
            </a:r>
          </a:p>
        </p:txBody>
      </p:sp>
      <p:pic>
        <p:nvPicPr>
          <p:cNvPr id="74756" name="Picture 4" descr="imagesm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00" y="4723696"/>
            <a:ext cx="115056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sch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0" y="4343499"/>
            <a:ext cx="1854720" cy="22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770401" y="5867176"/>
            <a:ext cx="1625760" cy="3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3939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MS Gothic" pitchFamily="49" charset="-128"/>
            </a:endParaRPr>
          </a:p>
        </p:txBody>
      </p:sp>
      <p:sp>
        <p:nvSpPr>
          <p:cNvPr id="7475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62881" y="4278692"/>
            <a:ext cx="2155680" cy="2285519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62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4" y="1556792"/>
            <a:ext cx="7808131" cy="29523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23928" y="609329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Didelot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 - genetics 2012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13457" y="210262"/>
            <a:ext cx="9289381" cy="2788900"/>
            <a:chOff x="80" y="132"/>
            <a:chExt cx="6584" cy="1757"/>
          </a:xfrm>
        </p:grpSpPr>
        <p:sp>
          <p:nvSpPr>
            <p:cNvPr id="76803" name="Text Box 3"/>
            <p:cNvSpPr txBox="1">
              <a:spLocks noChangeArrowheads="1"/>
            </p:cNvSpPr>
            <p:nvPr/>
          </p:nvSpPr>
          <p:spPr bwMode="auto">
            <a:xfrm>
              <a:off x="80" y="132"/>
              <a:ext cx="3708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40744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3300" b="1">
                  <a:solidFill>
                    <a:srgbClr val="FF3300"/>
                  </a:solidFill>
                  <a:latin typeface="Times New Roman" pitchFamily="18" charset="0"/>
                  <a:ea typeface="MS Gothic" pitchFamily="49" charset="-128"/>
                </a:rPr>
                <a:t>Si possono trasmettere per:</a:t>
              </a:r>
              <a:r>
                <a:rPr lang="it-IT" altLang="it-IT" sz="3300" b="1">
                  <a:solidFill>
                    <a:srgbClr val="CC3300"/>
                  </a:solidFill>
                  <a:latin typeface="Times New Roman" pitchFamily="18" charset="0"/>
                  <a:ea typeface="MS Gothic" pitchFamily="49" charset="-128"/>
                </a:rPr>
                <a:t> </a:t>
              </a:r>
            </a:p>
          </p:txBody>
        </p:sp>
        <p:sp>
          <p:nvSpPr>
            <p:cNvPr id="76804" name="Text Box 4"/>
            <p:cNvSpPr txBox="1">
              <a:spLocks noChangeArrowheads="1"/>
            </p:cNvSpPr>
            <p:nvPr/>
          </p:nvSpPr>
          <p:spPr bwMode="auto">
            <a:xfrm>
              <a:off x="157" y="464"/>
              <a:ext cx="6507" cy="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1pPr>
              <a:lvl2pPr marL="45720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2pPr>
              <a:lvl3pPr marL="91440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3pPr>
              <a:lvl4pPr marL="137160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4pPr>
              <a:lvl5pPr marL="1828800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5pPr>
              <a:lvl6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6pPr>
              <a:lvl7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7pPr>
              <a:lvl8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8pPr>
              <a:lvl9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476250" algn="l"/>
                </a:tabLst>
                <a:defRPr>
                  <a:solidFill>
                    <a:srgbClr val="000000"/>
                  </a:solidFill>
                  <a:latin typeface="Arial" pitchFamily="34" charset="0"/>
                  <a:ea typeface="MS Gothic" pitchFamily="49" charset="-128"/>
                </a:defRPr>
              </a:lvl9pPr>
            </a:lstStyle>
            <a:p>
              <a:pPr defTabSz="82928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CC00"/>
                </a:buClr>
                <a:buSzTx/>
                <a:buFont typeface="Wingdings" pitchFamily="2" charset="2"/>
                <a:buChar char="Ø"/>
              </a:pPr>
              <a:r>
                <a:rPr lang="it-IT" altLang="it-IT" sz="2700" b="1">
                  <a:solidFill>
                    <a:srgbClr val="FFFFFF"/>
                  </a:solidFill>
                </a:rPr>
                <a:t> </a:t>
              </a:r>
              <a:r>
                <a:rPr lang="it-IT" altLang="it-IT" sz="2700" b="1"/>
                <a:t>Contagio interumano </a:t>
              </a:r>
              <a:r>
                <a:rPr lang="it-IT" altLang="it-IT" sz="2500" b="1"/>
                <a:t>(contatto con secrezioni infette)</a:t>
              </a:r>
              <a:r>
                <a:rPr lang="it-IT" altLang="it-IT" sz="2700" b="1"/>
                <a:t> </a:t>
              </a:r>
            </a:p>
            <a:p>
              <a:pPr defTabSz="82928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CC00"/>
                </a:buClr>
                <a:buSzTx/>
                <a:buFont typeface="Wingdings" pitchFamily="2" charset="2"/>
                <a:buChar char="Ø"/>
              </a:pPr>
              <a:r>
                <a:rPr lang="it-IT" altLang="it-IT" sz="2700" b="1"/>
                <a:t> Aerosol </a:t>
              </a:r>
            </a:p>
            <a:p>
              <a:pPr defTabSz="82928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CC00"/>
                </a:buClr>
                <a:buSzTx/>
                <a:buFont typeface="Wingdings" pitchFamily="2" charset="2"/>
                <a:buChar char="Ø"/>
              </a:pPr>
              <a:r>
                <a:rPr lang="it-IT" altLang="it-IT" sz="2700" b="1"/>
                <a:t> Vettori</a:t>
              </a:r>
            </a:p>
            <a:p>
              <a:pPr defTabSz="82928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9CC00"/>
                </a:buClr>
                <a:buSzTx/>
                <a:buFont typeface="Wingdings" pitchFamily="2" charset="2"/>
                <a:buChar char="Ø"/>
              </a:pPr>
              <a:r>
                <a:rPr lang="it-IT" altLang="it-IT" sz="2700" b="1"/>
                <a:t> Oggetti contaminati</a:t>
              </a:r>
            </a:p>
          </p:txBody>
        </p:sp>
      </p:grp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4049282" y="2626836"/>
            <a:ext cx="2676960" cy="423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/>
          <a:p>
            <a:pPr algn="ctr" defTabSz="407442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7200" b="1">
                <a:solidFill>
                  <a:srgbClr val="CC3300"/>
                </a:solidFill>
                <a:latin typeface="Times New Roman" pitchFamily="18" charset="0"/>
                <a:ea typeface="MS Gothic" pitchFamily="49" charset="-128"/>
              </a:rPr>
              <a:t>?</a:t>
            </a:r>
            <a:endParaRPr lang="it-IT" altLang="it-IT" sz="27200" b="1" noProof="1">
              <a:solidFill>
                <a:srgbClr val="CC3300"/>
              </a:solidFill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435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107356" y="462291"/>
            <a:ext cx="2995528" cy="59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algn="ctr"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33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Virus del vaiolo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41442" y="76331"/>
            <a:ext cx="1490400" cy="152368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 anchor="ctr"/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MS Gothic" pitchFamily="49" charset="-128"/>
            </a:endParaRPr>
          </a:p>
        </p:txBody>
      </p:sp>
      <p:pic>
        <p:nvPicPr>
          <p:cNvPr id="82948" name="Picture 4" descr="vaiol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80" y="367241"/>
            <a:ext cx="783360" cy="92169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tint val="42353"/>
                  <a:invGamma/>
                </a:srgbClr>
              </a:gs>
              <a:gs pos="100000">
                <a:srgbClr val="33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6841440" y="76328"/>
            <a:ext cx="1693440" cy="1676336"/>
            <a:chOff x="4848" y="48"/>
            <a:chExt cx="1200" cy="1056"/>
          </a:xfrm>
        </p:grpSpPr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4848" y="48"/>
              <a:ext cx="1200" cy="1056"/>
              <a:chOff x="3312" y="1584"/>
              <a:chExt cx="3168" cy="2592"/>
            </a:xfrm>
          </p:grpSpPr>
          <p:sp>
            <p:nvSpPr>
              <p:cNvPr id="82951" name="Rectangle 7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3168" cy="2592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59595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0744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ea typeface="MS Gothic" pitchFamily="49" charset="-128"/>
                </a:endParaRPr>
              </a:p>
            </p:txBody>
          </p:sp>
          <p:pic>
            <p:nvPicPr>
              <p:cNvPr id="82952" name="Picture 8" descr="vaiolo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4" y="2064"/>
                <a:ext cx="2352" cy="156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59595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 rot="-1480031">
              <a:off x="5115" y="279"/>
              <a:ext cx="144" cy="15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59595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0744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ea typeface="MS Gothic" pitchFamily="49" charset="-128"/>
              </a:endParaRPr>
            </a:p>
          </p:txBody>
        </p:sp>
      </p:grp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0" y="1795871"/>
            <a:ext cx="8282880" cy="43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27" tIns="41464" rIns="82927" bIns="41464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8524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1247775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643063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203835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49555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5275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0995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6715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defTabSz="40744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it-IT" altLang="it-IT" sz="2300" b="1"/>
              <a:t>Il virus del vaiolo infetta solo l’uomo e si trasmette per: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69921" y="2245198"/>
            <a:ext cx="8737127" cy="158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4572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9144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3716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18288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defTabSz="8292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500" b="1"/>
              <a:t>Via respiratoria !!! </a:t>
            </a:r>
          </a:p>
          <a:p>
            <a:pPr defTabSz="8292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500" b="1"/>
              <a:t>Contagio interumano !!! </a:t>
            </a:r>
            <a:r>
              <a:rPr lang="it-IT" altLang="it-IT" b="1" smtClean="0"/>
              <a:t>(contatto con secrezioni infette)</a:t>
            </a:r>
            <a:r>
              <a:rPr lang="it-IT" altLang="it-IT" sz="2500" b="1"/>
              <a:t> </a:t>
            </a:r>
          </a:p>
          <a:p>
            <a:pPr defTabSz="8292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500" b="1"/>
              <a:t>Contagio indiretto </a:t>
            </a:r>
            <a:r>
              <a:rPr lang="it-IT" altLang="it-IT" b="1" smtClean="0"/>
              <a:t>(contatto con biancheria, vestiti o altro materiale) 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69920" y="3884088"/>
            <a:ext cx="3755520" cy="47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/>
          <a:p>
            <a:pPr defTabSz="40744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500" b="1">
                <a:solidFill>
                  <a:srgbClr val="FF3300"/>
                </a:solidFill>
                <a:latin typeface="Times New Roman" pitchFamily="18" charset="0"/>
                <a:ea typeface="MS Gothic" pitchFamily="49" charset="-128"/>
              </a:rPr>
              <a:t>Il virus del vaiolo resiste...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69923" y="4283010"/>
            <a:ext cx="8873419" cy="231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27" tIns="41464" rIns="82927" bIns="41464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4572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marL="9144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marL="13716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marL="182880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76250" algn="l"/>
              </a:tabLst>
              <a:defRPr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200" b="1"/>
              <a:t>Nell’ambiente per meno di 2 giorni, se non esposto ai raggi UV </a:t>
            </a:r>
          </a:p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200" b="1"/>
              <a:t>Per circa 24 ore a 10-11°C, umidità relativa 20%</a:t>
            </a:r>
          </a:p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Ø"/>
            </a:pPr>
            <a:r>
              <a:rPr lang="it-IT" altLang="it-IT" sz="2200" b="1"/>
              <a:t>Per molto tempo nelle secrezioni e croste infette: </a:t>
            </a:r>
          </a:p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</a:pPr>
            <a:r>
              <a:rPr lang="it-IT" altLang="it-IT" sz="2200" b="1"/>
              <a:t>	3 settimane a 35°C, umidità relativa 65%</a:t>
            </a:r>
          </a:p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</a:pPr>
            <a:r>
              <a:rPr lang="it-IT" altLang="it-IT" sz="2200" b="1"/>
              <a:t>	8 settimane a 26°C, umidità relativa 65%</a:t>
            </a:r>
          </a:p>
          <a:p>
            <a:pPr defTabSz="82928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Tx/>
            </a:pPr>
            <a:r>
              <a:rPr lang="it-IT" altLang="it-IT" sz="2200" b="1"/>
              <a:t>	12 settimane con umidità relativa &lt; 10%</a:t>
            </a:r>
          </a:p>
        </p:txBody>
      </p:sp>
    </p:spTree>
    <p:extLst>
      <p:ext uri="{BB962C8B-B14F-4D97-AF65-F5344CB8AC3E}">
        <p14:creationId xmlns:p14="http://schemas.microsoft.com/office/powerpoint/2010/main" val="3066454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/>
          <a:stretch/>
        </p:blipFill>
        <p:spPr bwMode="auto">
          <a:xfrm>
            <a:off x="20115" y="1340768"/>
            <a:ext cx="912976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609329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Didelot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 - genetics 2012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16139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convenzionale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campione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identificazione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dell’agente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eziologico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suscettibilità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farmaci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anti-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infettivi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184"/>
            <a:ext cx="6688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350598" y="6444044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Didelot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 - genetics 2012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504" y="188640"/>
            <a:ext cx="2347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Next-generation sequencing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3813"/>
            <a:ext cx="629602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422606" y="6444044"/>
            <a:ext cx="46858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Didelot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 - genetics 2012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87624" y="620688"/>
            <a:ext cx="69127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89477" cy="51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-36512" y="3163034"/>
            <a:ext cx="914705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The clinician and the microbiology laboratory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548680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clinica: missione della disciplina</a:t>
            </a:r>
          </a:p>
          <a:p>
            <a:endParaRPr lang="it-IT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Servizio di supporto e consulenza al clinico, oltre a una funzione proattiva ed educativa nei confronti dell’implementazione dell’appropriatezza della richiesta e delle corrette modalità di raccolta del campione.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Possiede, inoltre, una serie di articolazioni interne peculiari e di esclusiva competenza: batteriologia, parassitologia, micologia, </a:t>
            </a:r>
            <a:r>
              <a:rPr lang="it-I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micobatteriologia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virologia (realizzate con tecniche diagnostiche dirette e indirette), incluse la sierologia infettivologica e la biologia molecolare, che richiedono percorsi pluriennali di formazione, successivi all’acquisizione della specializzazione.</a:t>
            </a:r>
          </a:p>
          <a:p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(P. Clerici, Presidente Associazione Microbiologi Clinici Italiani)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Tesi">
  <a:themeElements>
    <a:clrScheme name="Slide Tesi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lide Tesi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Slide Te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s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Tes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s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s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s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Tes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1628</Words>
  <Application>Microsoft Office PowerPoint</Application>
  <PresentationFormat>Presentazione su schermo (4:3)</PresentationFormat>
  <Paragraphs>271</Paragraphs>
  <Slides>41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41</vt:i4>
      </vt:variant>
    </vt:vector>
  </HeadingPairs>
  <TitlesOfParts>
    <vt:vector size="45" baseType="lpstr">
      <vt:lpstr>Tema di Office</vt:lpstr>
      <vt:lpstr>Vertice</vt:lpstr>
      <vt:lpstr>Slide Tesi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LABORATORI DI BASE  LIVELLO DI BIOSICUREZZA 1</vt:lpstr>
      <vt:lpstr>LABORATORI DI BASE  LIVELLO DI BIOSICUREZZA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sony vaio</dc:creator>
  <cp:lastModifiedBy>sony vaio</cp:lastModifiedBy>
  <cp:revision>36</cp:revision>
  <dcterms:created xsi:type="dcterms:W3CDTF">2016-11-09T17:36:22Z</dcterms:created>
  <dcterms:modified xsi:type="dcterms:W3CDTF">2017-01-10T08:16:19Z</dcterms:modified>
</cp:coreProperties>
</file>